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303" y="385648"/>
            <a:ext cx="78353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414" y="258826"/>
            <a:ext cx="785317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310" y="2094941"/>
            <a:ext cx="8085378" cy="361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png"/><Relationship Id="rId43" Type="http://schemas.openxmlformats.org/officeDocument/2006/relationships/image" Target="../media/image48.png"/><Relationship Id="rId44" Type="http://schemas.openxmlformats.org/officeDocument/2006/relationships/image" Target="../media/image49.png"/><Relationship Id="rId45" Type="http://schemas.openxmlformats.org/officeDocument/2006/relationships/image" Target="../media/image50.png"/><Relationship Id="rId46" Type="http://schemas.openxmlformats.org/officeDocument/2006/relationships/image" Target="../media/image51.png"/><Relationship Id="rId47" Type="http://schemas.openxmlformats.org/officeDocument/2006/relationships/image" Target="../media/image52.png"/><Relationship Id="rId48" Type="http://schemas.openxmlformats.org/officeDocument/2006/relationships/image" Target="../media/image53.png"/><Relationship Id="rId49" Type="http://schemas.openxmlformats.org/officeDocument/2006/relationships/image" Target="../media/image54.png"/><Relationship Id="rId50" Type="http://schemas.openxmlformats.org/officeDocument/2006/relationships/image" Target="../media/image55.png"/><Relationship Id="rId51" Type="http://schemas.openxmlformats.org/officeDocument/2006/relationships/image" Target="../media/image56.png"/><Relationship Id="rId52" Type="http://schemas.openxmlformats.org/officeDocument/2006/relationships/image" Target="../media/image57.png"/><Relationship Id="rId53" Type="http://schemas.openxmlformats.org/officeDocument/2006/relationships/image" Target="../media/image58.png"/><Relationship Id="rId54" Type="http://schemas.openxmlformats.org/officeDocument/2006/relationships/image" Target="../media/image59.png"/><Relationship Id="rId55" Type="http://schemas.openxmlformats.org/officeDocument/2006/relationships/image" Target="../media/image60.png"/><Relationship Id="rId56" Type="http://schemas.openxmlformats.org/officeDocument/2006/relationships/image" Target="../media/image61.png"/><Relationship Id="rId57" Type="http://schemas.openxmlformats.org/officeDocument/2006/relationships/image" Target="../media/image62.png"/><Relationship Id="rId58" Type="http://schemas.openxmlformats.org/officeDocument/2006/relationships/image" Target="../media/image63.png"/><Relationship Id="rId59" Type="http://schemas.openxmlformats.org/officeDocument/2006/relationships/image" Target="../media/image64.png"/><Relationship Id="rId60" Type="http://schemas.openxmlformats.org/officeDocument/2006/relationships/image" Target="../media/image65.png"/><Relationship Id="rId61" Type="http://schemas.openxmlformats.org/officeDocument/2006/relationships/image" Target="../media/image66.png"/><Relationship Id="rId62" Type="http://schemas.openxmlformats.org/officeDocument/2006/relationships/image" Target="../media/image67.png"/><Relationship Id="rId63" Type="http://schemas.openxmlformats.org/officeDocument/2006/relationships/image" Target="../media/image68.png"/><Relationship Id="rId64" Type="http://schemas.openxmlformats.org/officeDocument/2006/relationships/image" Target="../media/image69.png"/><Relationship Id="rId65" Type="http://schemas.openxmlformats.org/officeDocument/2006/relationships/image" Target="../media/image70.png"/><Relationship Id="rId66" Type="http://schemas.openxmlformats.org/officeDocument/2006/relationships/image" Target="../media/image71.png"/><Relationship Id="rId67" Type="http://schemas.openxmlformats.org/officeDocument/2006/relationships/image" Target="../media/image72.png"/><Relationship Id="rId68" Type="http://schemas.openxmlformats.org/officeDocument/2006/relationships/image" Target="../media/image73.png"/><Relationship Id="rId69" Type="http://schemas.openxmlformats.org/officeDocument/2006/relationships/image" Target="../media/image74.png"/><Relationship Id="rId70" Type="http://schemas.openxmlformats.org/officeDocument/2006/relationships/image" Target="../media/image75.png"/><Relationship Id="rId71" Type="http://schemas.openxmlformats.org/officeDocument/2006/relationships/image" Target="../media/image76.png"/><Relationship Id="rId72" Type="http://schemas.openxmlformats.org/officeDocument/2006/relationships/image" Target="../media/image77.png"/><Relationship Id="rId73" Type="http://schemas.openxmlformats.org/officeDocument/2006/relationships/image" Target="../media/image78.png"/><Relationship Id="rId74" Type="http://schemas.openxmlformats.org/officeDocument/2006/relationships/image" Target="../media/image79.png"/><Relationship Id="rId75" Type="http://schemas.openxmlformats.org/officeDocument/2006/relationships/image" Target="../media/image80.png"/><Relationship Id="rId76" Type="http://schemas.openxmlformats.org/officeDocument/2006/relationships/image" Target="../media/image81.png"/><Relationship Id="rId77" Type="http://schemas.openxmlformats.org/officeDocument/2006/relationships/image" Target="../media/image82.png"/><Relationship Id="rId78" Type="http://schemas.openxmlformats.org/officeDocument/2006/relationships/image" Target="../media/image83.png"/><Relationship Id="rId79" Type="http://schemas.openxmlformats.org/officeDocument/2006/relationships/image" Target="../media/image84.png"/><Relationship Id="rId80" Type="http://schemas.openxmlformats.org/officeDocument/2006/relationships/image" Target="../media/image85.png"/><Relationship Id="rId81" Type="http://schemas.openxmlformats.org/officeDocument/2006/relationships/image" Target="../media/image86.png"/><Relationship Id="rId82" Type="http://schemas.openxmlformats.org/officeDocument/2006/relationships/image" Target="../media/image87.png"/><Relationship Id="rId83" Type="http://schemas.openxmlformats.org/officeDocument/2006/relationships/image" Target="../media/image88.png"/><Relationship Id="rId84" Type="http://schemas.openxmlformats.org/officeDocument/2006/relationships/image" Target="../media/image89.png"/><Relationship Id="rId85" Type="http://schemas.openxmlformats.org/officeDocument/2006/relationships/image" Target="../media/image90.png"/><Relationship Id="rId86" Type="http://schemas.openxmlformats.org/officeDocument/2006/relationships/image" Target="../media/image91.png"/><Relationship Id="rId87" Type="http://schemas.openxmlformats.org/officeDocument/2006/relationships/image" Target="../media/image92.png"/><Relationship Id="rId88" Type="http://schemas.openxmlformats.org/officeDocument/2006/relationships/image" Target="../media/image93.png"/><Relationship Id="rId89" Type="http://schemas.openxmlformats.org/officeDocument/2006/relationships/image" Target="../media/image94.png"/><Relationship Id="rId90" Type="http://schemas.openxmlformats.org/officeDocument/2006/relationships/image" Target="../media/image95.png"/><Relationship Id="rId91" Type="http://schemas.openxmlformats.org/officeDocument/2006/relationships/image" Target="../media/image96.png"/><Relationship Id="rId92" Type="http://schemas.openxmlformats.org/officeDocument/2006/relationships/image" Target="../media/image97.png"/><Relationship Id="rId93" Type="http://schemas.openxmlformats.org/officeDocument/2006/relationships/image" Target="../media/image98.png"/><Relationship Id="rId94" Type="http://schemas.openxmlformats.org/officeDocument/2006/relationships/image" Target="../media/image99.png"/><Relationship Id="rId95" Type="http://schemas.openxmlformats.org/officeDocument/2006/relationships/image" Target="../media/image100.png"/><Relationship Id="rId96" Type="http://schemas.openxmlformats.org/officeDocument/2006/relationships/image" Target="../media/image101.png"/><Relationship Id="rId97" Type="http://schemas.openxmlformats.org/officeDocument/2006/relationships/image" Target="../media/image102.png"/><Relationship Id="rId98" Type="http://schemas.openxmlformats.org/officeDocument/2006/relationships/image" Target="../media/image103.png"/><Relationship Id="rId99" Type="http://schemas.openxmlformats.org/officeDocument/2006/relationships/image" Target="../media/image104.png"/><Relationship Id="rId100" Type="http://schemas.openxmlformats.org/officeDocument/2006/relationships/image" Target="../media/image105.png"/><Relationship Id="rId101" Type="http://schemas.openxmlformats.org/officeDocument/2006/relationships/image" Target="../media/image106.png"/><Relationship Id="rId102" Type="http://schemas.openxmlformats.org/officeDocument/2006/relationships/image" Target="../media/image107.png"/><Relationship Id="rId103" Type="http://schemas.openxmlformats.org/officeDocument/2006/relationships/image" Target="../media/image108.png"/><Relationship Id="rId104" Type="http://schemas.openxmlformats.org/officeDocument/2006/relationships/image" Target="../media/image109.png"/><Relationship Id="rId105" Type="http://schemas.openxmlformats.org/officeDocument/2006/relationships/image" Target="../media/image110.png"/><Relationship Id="rId106" Type="http://schemas.openxmlformats.org/officeDocument/2006/relationships/image" Target="../media/image111.png"/><Relationship Id="rId107" Type="http://schemas.openxmlformats.org/officeDocument/2006/relationships/image" Target="../media/image112.png"/><Relationship Id="rId108" Type="http://schemas.openxmlformats.org/officeDocument/2006/relationships/image" Target="../media/image113.png"/><Relationship Id="rId109" Type="http://schemas.openxmlformats.org/officeDocument/2006/relationships/image" Target="../media/image114.png"/><Relationship Id="rId110" Type="http://schemas.openxmlformats.org/officeDocument/2006/relationships/image" Target="../media/image115.png"/><Relationship Id="rId111" Type="http://schemas.openxmlformats.org/officeDocument/2006/relationships/image" Target="../media/image116.png"/><Relationship Id="rId112" Type="http://schemas.openxmlformats.org/officeDocument/2006/relationships/image" Target="../media/image117.png"/><Relationship Id="rId113" Type="http://schemas.openxmlformats.org/officeDocument/2006/relationships/image" Target="../media/image118.png"/><Relationship Id="rId114" Type="http://schemas.openxmlformats.org/officeDocument/2006/relationships/image" Target="../media/image119.png"/><Relationship Id="rId115" Type="http://schemas.openxmlformats.org/officeDocument/2006/relationships/image" Target="../media/image120.png"/><Relationship Id="rId116" Type="http://schemas.openxmlformats.org/officeDocument/2006/relationships/image" Target="../media/image121.png"/><Relationship Id="rId117" Type="http://schemas.openxmlformats.org/officeDocument/2006/relationships/image" Target="../media/image122.png"/><Relationship Id="rId118" Type="http://schemas.openxmlformats.org/officeDocument/2006/relationships/image" Target="../media/image123.png"/><Relationship Id="rId119" Type="http://schemas.openxmlformats.org/officeDocument/2006/relationships/image" Target="../media/image124.png"/><Relationship Id="rId120" Type="http://schemas.openxmlformats.org/officeDocument/2006/relationships/image" Target="../media/image125.png"/><Relationship Id="rId121" Type="http://schemas.openxmlformats.org/officeDocument/2006/relationships/image" Target="../media/image126.png"/><Relationship Id="rId122" Type="http://schemas.openxmlformats.org/officeDocument/2006/relationships/image" Target="../media/image127.png"/><Relationship Id="rId123" Type="http://schemas.openxmlformats.org/officeDocument/2006/relationships/image" Target="../media/image128.png"/><Relationship Id="rId124" Type="http://schemas.openxmlformats.org/officeDocument/2006/relationships/image" Target="../media/image129.png"/><Relationship Id="rId125" Type="http://schemas.openxmlformats.org/officeDocument/2006/relationships/image" Target="../media/image130.png"/><Relationship Id="rId126" Type="http://schemas.openxmlformats.org/officeDocument/2006/relationships/image" Target="../media/image131.png"/><Relationship Id="rId127" Type="http://schemas.openxmlformats.org/officeDocument/2006/relationships/image" Target="../media/image132.png"/><Relationship Id="rId128" Type="http://schemas.openxmlformats.org/officeDocument/2006/relationships/image" Target="../media/image133.png"/><Relationship Id="rId129" Type="http://schemas.openxmlformats.org/officeDocument/2006/relationships/image" Target="../media/image134.png"/><Relationship Id="rId130" Type="http://schemas.openxmlformats.org/officeDocument/2006/relationships/image" Target="../media/image135.png"/><Relationship Id="rId131" Type="http://schemas.openxmlformats.org/officeDocument/2006/relationships/image" Target="../media/image136.png"/><Relationship Id="rId132" Type="http://schemas.openxmlformats.org/officeDocument/2006/relationships/image" Target="../media/image137.png"/><Relationship Id="rId133" Type="http://schemas.openxmlformats.org/officeDocument/2006/relationships/image" Target="../media/image138.png"/><Relationship Id="rId134" Type="http://schemas.openxmlformats.org/officeDocument/2006/relationships/image" Target="../media/image139.png"/><Relationship Id="rId135" Type="http://schemas.openxmlformats.org/officeDocument/2006/relationships/image" Target="../media/image140.png"/><Relationship Id="rId136" Type="http://schemas.openxmlformats.org/officeDocument/2006/relationships/image" Target="../media/image141.png"/><Relationship Id="rId137" Type="http://schemas.openxmlformats.org/officeDocument/2006/relationships/image" Target="../media/image142.png"/><Relationship Id="rId138" Type="http://schemas.openxmlformats.org/officeDocument/2006/relationships/image" Target="../media/image143.png"/><Relationship Id="rId139" Type="http://schemas.openxmlformats.org/officeDocument/2006/relationships/image" Target="../media/image144.png"/><Relationship Id="rId140" Type="http://schemas.openxmlformats.org/officeDocument/2006/relationships/image" Target="../media/image145.png"/><Relationship Id="rId141" Type="http://schemas.openxmlformats.org/officeDocument/2006/relationships/image" Target="../media/image146.png"/><Relationship Id="rId142" Type="http://schemas.openxmlformats.org/officeDocument/2006/relationships/image" Target="../media/image147.png"/><Relationship Id="rId143" Type="http://schemas.openxmlformats.org/officeDocument/2006/relationships/image" Target="../media/image148.png"/><Relationship Id="rId144" Type="http://schemas.openxmlformats.org/officeDocument/2006/relationships/image" Target="../media/image149.png"/><Relationship Id="rId145" Type="http://schemas.openxmlformats.org/officeDocument/2006/relationships/image" Target="../media/image150.png"/><Relationship Id="rId146" Type="http://schemas.openxmlformats.org/officeDocument/2006/relationships/image" Target="../media/image151.png"/><Relationship Id="rId147" Type="http://schemas.openxmlformats.org/officeDocument/2006/relationships/image" Target="../media/image152.png"/><Relationship Id="rId148" Type="http://schemas.openxmlformats.org/officeDocument/2006/relationships/image" Target="../media/image153.png"/><Relationship Id="rId149" Type="http://schemas.openxmlformats.org/officeDocument/2006/relationships/image" Target="../media/image154.png"/><Relationship Id="rId150" Type="http://schemas.openxmlformats.org/officeDocument/2006/relationships/image" Target="../media/image155.png"/><Relationship Id="rId151" Type="http://schemas.openxmlformats.org/officeDocument/2006/relationships/image" Target="../media/image156.png"/><Relationship Id="rId152" Type="http://schemas.openxmlformats.org/officeDocument/2006/relationships/image" Target="../media/image157.png"/><Relationship Id="rId153" Type="http://schemas.openxmlformats.org/officeDocument/2006/relationships/image" Target="../media/image158.png"/><Relationship Id="rId154" Type="http://schemas.openxmlformats.org/officeDocument/2006/relationships/image" Target="../media/image159.png"/><Relationship Id="rId155" Type="http://schemas.openxmlformats.org/officeDocument/2006/relationships/image" Target="../media/image160.png"/><Relationship Id="rId156" Type="http://schemas.openxmlformats.org/officeDocument/2006/relationships/image" Target="../media/image161.png"/><Relationship Id="rId157" Type="http://schemas.openxmlformats.org/officeDocument/2006/relationships/image" Target="../media/image162.png"/><Relationship Id="rId158" Type="http://schemas.openxmlformats.org/officeDocument/2006/relationships/image" Target="../media/image163.png"/><Relationship Id="rId159" Type="http://schemas.openxmlformats.org/officeDocument/2006/relationships/image" Target="../media/image164.png"/><Relationship Id="rId160" Type="http://schemas.openxmlformats.org/officeDocument/2006/relationships/image" Target="../media/image165.png"/><Relationship Id="rId161" Type="http://schemas.openxmlformats.org/officeDocument/2006/relationships/image" Target="../media/image166.png"/><Relationship Id="rId162" Type="http://schemas.openxmlformats.org/officeDocument/2006/relationships/image" Target="../media/image167.png"/><Relationship Id="rId163" Type="http://schemas.openxmlformats.org/officeDocument/2006/relationships/image" Target="../media/image168.png"/><Relationship Id="rId164" Type="http://schemas.openxmlformats.org/officeDocument/2006/relationships/image" Target="../media/image169.png"/><Relationship Id="rId165" Type="http://schemas.openxmlformats.org/officeDocument/2006/relationships/image" Target="../media/image170.png"/><Relationship Id="rId166" Type="http://schemas.openxmlformats.org/officeDocument/2006/relationships/image" Target="../media/image171.png"/><Relationship Id="rId167" Type="http://schemas.openxmlformats.org/officeDocument/2006/relationships/image" Target="../media/image172.png"/><Relationship Id="rId168" Type="http://schemas.openxmlformats.org/officeDocument/2006/relationships/image" Target="../media/image173.png"/><Relationship Id="rId169" Type="http://schemas.openxmlformats.org/officeDocument/2006/relationships/image" Target="../media/image174.png"/><Relationship Id="rId170" Type="http://schemas.openxmlformats.org/officeDocument/2006/relationships/image" Target="../media/image175.png"/><Relationship Id="rId171" Type="http://schemas.openxmlformats.org/officeDocument/2006/relationships/image" Target="../media/image176.png"/><Relationship Id="rId172" Type="http://schemas.openxmlformats.org/officeDocument/2006/relationships/image" Target="../media/image17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3.png"/><Relationship Id="rId3" Type="http://schemas.openxmlformats.org/officeDocument/2006/relationships/image" Target="../media/image18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5.jpg"/><Relationship Id="rId3" Type="http://schemas.openxmlformats.org/officeDocument/2006/relationships/image" Target="../media/image18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Relationship Id="rId8" Type="http://schemas.openxmlformats.org/officeDocument/2006/relationships/image" Target="../media/image199.png"/><Relationship Id="rId9" Type="http://schemas.openxmlformats.org/officeDocument/2006/relationships/image" Target="../media/image200.png"/><Relationship Id="rId10" Type="http://schemas.openxmlformats.org/officeDocument/2006/relationships/image" Target="../media/image201.png"/><Relationship Id="rId11" Type="http://schemas.openxmlformats.org/officeDocument/2006/relationships/image" Target="../media/image202.png"/><Relationship Id="rId12" Type="http://schemas.openxmlformats.org/officeDocument/2006/relationships/image" Target="../media/image203.png"/><Relationship Id="rId13" Type="http://schemas.openxmlformats.org/officeDocument/2006/relationships/image" Target="../media/image204.png"/><Relationship Id="rId14" Type="http://schemas.openxmlformats.org/officeDocument/2006/relationships/image" Target="../media/image205.png"/><Relationship Id="rId15" Type="http://schemas.openxmlformats.org/officeDocument/2006/relationships/image" Target="../media/image206.png"/><Relationship Id="rId16" Type="http://schemas.openxmlformats.org/officeDocument/2006/relationships/image" Target="../media/image207.png"/><Relationship Id="rId17" Type="http://schemas.openxmlformats.org/officeDocument/2006/relationships/image" Target="../media/image208.png"/><Relationship Id="rId18" Type="http://schemas.openxmlformats.org/officeDocument/2006/relationships/image" Target="../media/image209.png"/><Relationship Id="rId19" Type="http://schemas.openxmlformats.org/officeDocument/2006/relationships/image" Target="../media/image210.png"/><Relationship Id="rId20" Type="http://schemas.openxmlformats.org/officeDocument/2006/relationships/image" Target="../media/image211.png"/><Relationship Id="rId21" Type="http://schemas.openxmlformats.org/officeDocument/2006/relationships/image" Target="../media/image212.png"/><Relationship Id="rId22" Type="http://schemas.openxmlformats.org/officeDocument/2006/relationships/image" Target="../media/image213.png"/><Relationship Id="rId23" Type="http://schemas.openxmlformats.org/officeDocument/2006/relationships/image" Target="../media/image214.png"/><Relationship Id="rId24" Type="http://schemas.openxmlformats.org/officeDocument/2006/relationships/image" Target="../media/image215.png"/><Relationship Id="rId25" Type="http://schemas.openxmlformats.org/officeDocument/2006/relationships/image" Target="../media/image216.png"/><Relationship Id="rId26" Type="http://schemas.openxmlformats.org/officeDocument/2006/relationships/image" Target="../media/image217.png"/><Relationship Id="rId27" Type="http://schemas.openxmlformats.org/officeDocument/2006/relationships/image" Target="../media/image218.png"/><Relationship Id="rId28" Type="http://schemas.openxmlformats.org/officeDocument/2006/relationships/image" Target="../media/image219.png"/><Relationship Id="rId29" Type="http://schemas.openxmlformats.org/officeDocument/2006/relationships/image" Target="../media/image220.png"/><Relationship Id="rId30" Type="http://schemas.openxmlformats.org/officeDocument/2006/relationships/image" Target="../media/image221.png"/><Relationship Id="rId31" Type="http://schemas.openxmlformats.org/officeDocument/2006/relationships/image" Target="../media/image22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jpg"/><Relationship Id="rId3" Type="http://schemas.openxmlformats.org/officeDocument/2006/relationships/image" Target="../media/image22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8.jpg"/><Relationship Id="rId3" Type="http://schemas.openxmlformats.org/officeDocument/2006/relationships/image" Target="../media/image229.jpg"/><Relationship Id="rId4" Type="http://schemas.openxmlformats.org/officeDocument/2006/relationships/image" Target="../media/image23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944" y="2885897"/>
            <a:ext cx="63576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/>
              <a:t>KNSB </a:t>
            </a:r>
            <a:r>
              <a:rPr dirty="0" sz="4000"/>
              <a:t>visie</a:t>
            </a:r>
            <a:r>
              <a:rPr dirty="0" sz="4000" spc="-155"/>
              <a:t> </a:t>
            </a:r>
            <a:r>
              <a:rPr dirty="0" sz="4000" spc="5"/>
              <a:t>schaatstechniek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388" y="254253"/>
            <a:ext cx="43643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</a:t>
            </a:r>
            <a:r>
              <a:rPr dirty="0" spc="-5"/>
              <a:t>rechte eind</a:t>
            </a:r>
            <a:r>
              <a:rPr dirty="0" spc="-4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2025218"/>
            <a:ext cx="6375400" cy="3378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000" spc="-10" b="1">
                <a:latin typeface="Arial"/>
                <a:cs typeface="Arial"/>
              </a:rPr>
              <a:t>Hoeken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Enkels </a:t>
            </a:r>
            <a:r>
              <a:rPr dirty="0" sz="2000">
                <a:latin typeface="Arial"/>
                <a:cs typeface="Arial"/>
              </a:rPr>
              <a:t>(knie </a:t>
            </a:r>
            <a:r>
              <a:rPr dirty="0" sz="2000" spc="-15">
                <a:latin typeface="Arial"/>
                <a:cs typeface="Arial"/>
              </a:rPr>
              <a:t>boven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teen)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  <a:tab pos="1957070" algn="l"/>
              </a:tabLst>
            </a:pPr>
            <a:r>
              <a:rPr dirty="0" sz="2000" spc="-5">
                <a:latin typeface="Arial"/>
                <a:cs typeface="Arial"/>
              </a:rPr>
              <a:t>Kniehoek	</a:t>
            </a:r>
            <a:r>
              <a:rPr dirty="0" sz="2000" spc="-10">
                <a:latin typeface="Arial"/>
                <a:cs typeface="Arial"/>
              </a:rPr>
              <a:t>90 </a:t>
            </a:r>
            <a:r>
              <a:rPr dirty="0" sz="2000">
                <a:latin typeface="Arial"/>
                <a:cs typeface="Arial"/>
              </a:rPr>
              <a:t>°- </a:t>
            </a:r>
            <a:r>
              <a:rPr dirty="0" sz="2000" spc="-10">
                <a:latin typeface="Arial"/>
                <a:cs typeface="Arial"/>
              </a:rPr>
              <a:t>130</a:t>
            </a:r>
            <a:r>
              <a:rPr dirty="0" sz="2000" spc="-5">
                <a:latin typeface="Arial"/>
                <a:cs typeface="Arial"/>
              </a:rPr>
              <a:t> °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Romp </a:t>
            </a:r>
            <a:r>
              <a:rPr dirty="0" sz="2000" spc="5">
                <a:latin typeface="Arial"/>
                <a:cs typeface="Arial"/>
              </a:rPr>
              <a:t>min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>
                <a:latin typeface="Arial"/>
                <a:cs typeface="Arial"/>
              </a:rPr>
              <a:t>meer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horizontaal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Enkel, knie </a:t>
            </a:r>
            <a:r>
              <a:rPr dirty="0" sz="2000" spc="-10">
                <a:latin typeface="Arial"/>
                <a:cs typeface="Arial"/>
              </a:rPr>
              <a:t>en heupgewricht in één lijn</a:t>
            </a:r>
            <a:r>
              <a:rPr dirty="0" sz="2000" spc="1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houden.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000" spc="-5" b="1">
                <a:latin typeface="Arial"/>
                <a:cs typeface="Arial"/>
              </a:rPr>
              <a:t>Romp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Bekken </a:t>
            </a:r>
            <a:r>
              <a:rPr dirty="0" sz="2000" spc="-10">
                <a:latin typeface="Arial"/>
                <a:cs typeface="Arial"/>
              </a:rPr>
              <a:t>achterover </a:t>
            </a:r>
            <a:r>
              <a:rPr dirty="0" sz="2000" spc="-5">
                <a:latin typeface="Arial"/>
                <a:cs typeface="Arial"/>
              </a:rPr>
              <a:t>gekanteld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(buikspieren)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Ronde,van </a:t>
            </a:r>
            <a:r>
              <a:rPr dirty="0" sz="2000" spc="-5">
                <a:latin typeface="Arial"/>
                <a:cs typeface="Arial"/>
              </a:rPr>
              <a:t>schouders </a:t>
            </a:r>
            <a:r>
              <a:rPr dirty="0" sz="2000" spc="-10">
                <a:latin typeface="Arial"/>
                <a:cs typeface="Arial"/>
              </a:rPr>
              <a:t>tot </a:t>
            </a:r>
            <a:r>
              <a:rPr dirty="0" sz="2000">
                <a:latin typeface="Arial"/>
                <a:cs typeface="Arial"/>
              </a:rPr>
              <a:t>bekken </a:t>
            </a:r>
            <a:r>
              <a:rPr dirty="0" sz="2000" spc="-10">
                <a:latin typeface="Arial"/>
                <a:cs typeface="Arial"/>
              </a:rPr>
              <a:t>ontspannen,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rug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Gefixeerd </a:t>
            </a:r>
            <a:r>
              <a:rPr dirty="0" sz="2000" spc="-10">
                <a:latin typeface="Arial"/>
                <a:cs typeface="Arial"/>
              </a:rPr>
              <a:t>t.o.v. het </a:t>
            </a:r>
            <a:r>
              <a:rPr dirty="0" sz="2000" spc="5">
                <a:latin typeface="Arial"/>
                <a:cs typeface="Arial"/>
              </a:rPr>
              <a:t>bekken </a:t>
            </a:r>
            <a:r>
              <a:rPr dirty="0" sz="2000" spc="-10">
                <a:latin typeface="Arial"/>
                <a:cs typeface="Arial"/>
              </a:rPr>
              <a:t>in alle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vlakken.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Heupen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finishgericht.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6270" y="316814"/>
            <a:ext cx="44951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</a:t>
            </a:r>
            <a:r>
              <a:rPr dirty="0" spc="-5"/>
              <a:t>rechte eind</a:t>
            </a:r>
            <a:r>
              <a:rPr dirty="0" spc="-15"/>
              <a:t> </a:t>
            </a:r>
            <a:r>
              <a:rPr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747" y="1604821"/>
            <a:ext cx="7920355" cy="42341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000" spc="-25" b="1">
                <a:latin typeface="Arial"/>
                <a:cs typeface="Arial"/>
              </a:rPr>
              <a:t>Armen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Armzwaai; ontspannen slingerbeweging </a:t>
            </a:r>
            <a:r>
              <a:rPr dirty="0" sz="2000" spc="-15">
                <a:latin typeface="Arial"/>
                <a:cs typeface="Arial"/>
              </a:rPr>
              <a:t>vanuit </a:t>
            </a:r>
            <a:r>
              <a:rPr dirty="0" sz="2000" spc="-5">
                <a:latin typeface="Arial"/>
                <a:cs typeface="Arial"/>
              </a:rPr>
              <a:t>de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schouder,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voor: </a:t>
            </a:r>
            <a:r>
              <a:rPr dirty="0" sz="2000" spc="-15">
                <a:latin typeface="Arial"/>
                <a:cs typeface="Arial"/>
              </a:rPr>
              <a:t>duim </a:t>
            </a:r>
            <a:r>
              <a:rPr dirty="0" sz="2000" spc="-10">
                <a:latin typeface="Arial"/>
                <a:cs typeface="Arial"/>
              </a:rPr>
              <a:t>boven, </a:t>
            </a:r>
            <a:r>
              <a:rPr dirty="0" sz="2000" spc="-5">
                <a:latin typeface="Arial"/>
                <a:cs typeface="Arial"/>
              </a:rPr>
              <a:t>achter: </a:t>
            </a:r>
            <a:r>
              <a:rPr dirty="0" sz="2000" spc="-10">
                <a:latin typeface="Arial"/>
                <a:cs typeface="Arial"/>
              </a:rPr>
              <a:t>pink</a:t>
            </a:r>
            <a:r>
              <a:rPr dirty="0" sz="2000" spc="114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omhoog.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Elleboog licht gebogen </a:t>
            </a:r>
            <a:r>
              <a:rPr dirty="0" sz="2000" spc="-5">
                <a:latin typeface="Arial"/>
                <a:cs typeface="Arial"/>
              </a:rPr>
              <a:t>(bi- </a:t>
            </a:r>
            <a:r>
              <a:rPr dirty="0" sz="2000" spc="-10">
                <a:latin typeface="Arial"/>
                <a:cs typeface="Arial"/>
              </a:rPr>
              <a:t>en </a:t>
            </a:r>
            <a:r>
              <a:rPr dirty="0" sz="2000" spc="-5">
                <a:latin typeface="Arial"/>
                <a:cs typeface="Arial"/>
              </a:rPr>
              <a:t>triceps </a:t>
            </a:r>
            <a:r>
              <a:rPr dirty="0" sz="2000" spc="-10">
                <a:latin typeface="Arial"/>
                <a:cs typeface="Arial"/>
              </a:rPr>
              <a:t>ontspannen) </a:t>
            </a:r>
            <a:r>
              <a:rPr dirty="0" sz="2000" spc="-5">
                <a:latin typeface="Arial"/>
                <a:cs typeface="Arial"/>
              </a:rPr>
              <a:t>en</a:t>
            </a:r>
            <a:r>
              <a:rPr dirty="0" sz="2000" spc="2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hand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ontspannen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Onder kinhoogte </a:t>
            </a:r>
            <a:r>
              <a:rPr dirty="0" sz="2000" spc="-10">
                <a:latin typeface="Arial"/>
                <a:cs typeface="Arial"/>
              </a:rPr>
              <a:t>in </a:t>
            </a:r>
            <a:r>
              <a:rPr dirty="0" sz="2000" spc="-15">
                <a:latin typeface="Arial"/>
                <a:cs typeface="Arial"/>
              </a:rPr>
              <a:t>voorzwaai </a:t>
            </a:r>
            <a:r>
              <a:rPr dirty="0" sz="2000" spc="-5">
                <a:latin typeface="Arial"/>
                <a:cs typeface="Arial"/>
              </a:rPr>
              <a:t>en </a:t>
            </a:r>
            <a:r>
              <a:rPr dirty="0" sz="2000" spc="-10">
                <a:latin typeface="Arial"/>
                <a:cs typeface="Arial"/>
              </a:rPr>
              <a:t>niet voorbij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tegenovergestelde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schouder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Indien </a:t>
            </a:r>
            <a:r>
              <a:rPr dirty="0" sz="2000" spc="-5">
                <a:latin typeface="Arial"/>
                <a:cs typeface="Arial"/>
              </a:rPr>
              <a:t>op de rug </a:t>
            </a:r>
            <a:r>
              <a:rPr dirty="0" sz="2000" spc="-10">
                <a:latin typeface="Arial"/>
                <a:cs typeface="Arial"/>
              </a:rPr>
              <a:t>ellebogen aangesloten aan </a:t>
            </a:r>
            <a:r>
              <a:rPr dirty="0" sz="2000" spc="-5">
                <a:latin typeface="Arial"/>
                <a:cs typeface="Arial"/>
              </a:rPr>
              <a:t>de</a:t>
            </a:r>
            <a:r>
              <a:rPr dirty="0" sz="2000" spc="2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romp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000" spc="-5" b="1">
                <a:latin typeface="Arial"/>
                <a:cs typeface="Arial"/>
              </a:rPr>
              <a:t>Hoofd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Ontspannen voorover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gebogen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Door de wenkbrauwen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kijken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772920"/>
            <a:ext cx="4851400" cy="363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5864" y="326516"/>
            <a:ext cx="4109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</a:t>
            </a:r>
            <a:r>
              <a:rPr dirty="0" spc="-5"/>
              <a:t>rechte</a:t>
            </a:r>
            <a:r>
              <a:rPr dirty="0" spc="-55"/>
              <a:t> </a:t>
            </a:r>
            <a:r>
              <a:rPr dirty="0" spc="-5"/>
              <a:t>eind</a:t>
            </a:r>
          </a:p>
        </p:txBody>
      </p:sp>
      <p:sp>
        <p:nvSpPr>
          <p:cNvPr id="4" name="object 4"/>
          <p:cNvSpPr/>
          <p:nvPr/>
        </p:nvSpPr>
        <p:spPr>
          <a:xfrm>
            <a:off x="5148071" y="1772920"/>
            <a:ext cx="3260725" cy="1995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45403" y="3357498"/>
            <a:ext cx="236854" cy="722630"/>
          </a:xfrm>
          <a:custGeom>
            <a:avLst/>
            <a:gdLst/>
            <a:ahLst/>
            <a:cxnLst/>
            <a:rect l="l" t="t" r="r" b="b"/>
            <a:pathLst>
              <a:path w="236854" h="722629">
                <a:moveTo>
                  <a:pt x="194090" y="71230"/>
                </a:moveTo>
                <a:lnTo>
                  <a:pt x="0" y="718946"/>
                </a:lnTo>
                <a:lnTo>
                  <a:pt x="12192" y="722629"/>
                </a:lnTo>
                <a:lnTo>
                  <a:pt x="206177" y="74846"/>
                </a:lnTo>
                <a:lnTo>
                  <a:pt x="194090" y="71230"/>
                </a:lnTo>
                <a:close/>
              </a:path>
              <a:path w="236854" h="722629">
                <a:moveTo>
                  <a:pt x="232270" y="59054"/>
                </a:moveTo>
                <a:lnTo>
                  <a:pt x="197739" y="59054"/>
                </a:lnTo>
                <a:lnTo>
                  <a:pt x="209804" y="62737"/>
                </a:lnTo>
                <a:lnTo>
                  <a:pt x="206177" y="74846"/>
                </a:lnTo>
                <a:lnTo>
                  <a:pt x="236601" y="83946"/>
                </a:lnTo>
                <a:lnTo>
                  <a:pt x="232270" y="59054"/>
                </a:lnTo>
                <a:close/>
              </a:path>
              <a:path w="236854" h="722629">
                <a:moveTo>
                  <a:pt x="197739" y="59054"/>
                </a:moveTo>
                <a:lnTo>
                  <a:pt x="194090" y="71230"/>
                </a:lnTo>
                <a:lnTo>
                  <a:pt x="206177" y="74846"/>
                </a:lnTo>
                <a:lnTo>
                  <a:pt x="209804" y="62737"/>
                </a:lnTo>
                <a:lnTo>
                  <a:pt x="197739" y="59054"/>
                </a:lnTo>
                <a:close/>
              </a:path>
              <a:path w="236854" h="722629">
                <a:moveTo>
                  <a:pt x="221996" y="0"/>
                </a:moveTo>
                <a:lnTo>
                  <a:pt x="163576" y="62102"/>
                </a:lnTo>
                <a:lnTo>
                  <a:pt x="194090" y="71230"/>
                </a:lnTo>
                <a:lnTo>
                  <a:pt x="197739" y="59054"/>
                </a:lnTo>
                <a:lnTo>
                  <a:pt x="232270" y="59054"/>
                </a:lnTo>
                <a:lnTo>
                  <a:pt x="221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79465" y="4027678"/>
            <a:ext cx="485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848" y="348741"/>
            <a:ext cx="3451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 </a:t>
            </a:r>
            <a:r>
              <a:rPr dirty="0" spc="-5"/>
              <a:t>rechte</a:t>
            </a:r>
            <a:r>
              <a:rPr dirty="0" spc="-95"/>
              <a:t> </a:t>
            </a:r>
            <a:r>
              <a:rPr dirty="0" spc="-10"/>
              <a:t>eind</a:t>
            </a:r>
          </a:p>
        </p:txBody>
      </p:sp>
      <p:sp>
        <p:nvSpPr>
          <p:cNvPr id="4" name="object 4"/>
          <p:cNvSpPr/>
          <p:nvPr/>
        </p:nvSpPr>
        <p:spPr>
          <a:xfrm>
            <a:off x="1155230" y="2240279"/>
            <a:ext cx="417537" cy="335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175" y="2599982"/>
            <a:ext cx="332270" cy="33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7446" y="2575521"/>
            <a:ext cx="1441665" cy="33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5230" y="2575521"/>
            <a:ext cx="417537" cy="88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7446" y="2599982"/>
            <a:ext cx="82296" cy="310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4639" y="2575521"/>
            <a:ext cx="1179576" cy="423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14215" y="2575521"/>
            <a:ext cx="3931920" cy="423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5175" y="2910878"/>
            <a:ext cx="1456982" cy="423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7446" y="2935223"/>
            <a:ext cx="82295" cy="399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22158" y="2910878"/>
            <a:ext cx="70065" cy="4235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9111" y="2575521"/>
            <a:ext cx="1258785" cy="758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9695" y="2910878"/>
            <a:ext cx="1158201" cy="883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69630" y="2910878"/>
            <a:ext cx="70065" cy="4235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92223" y="2999232"/>
            <a:ext cx="277406" cy="3352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92223" y="2910878"/>
            <a:ext cx="277406" cy="883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45369" y="2910878"/>
            <a:ext cx="70180" cy="4235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97897" y="2910878"/>
            <a:ext cx="347472" cy="423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5175" y="3605822"/>
            <a:ext cx="332270" cy="3352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7446" y="3581362"/>
            <a:ext cx="838161" cy="335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7446" y="3605822"/>
            <a:ext cx="82296" cy="3108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82093" y="3581362"/>
            <a:ext cx="694943" cy="4237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35608" y="3581362"/>
            <a:ext cx="4346486" cy="335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77037" y="3581362"/>
            <a:ext cx="490689" cy="4237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5175" y="3916718"/>
            <a:ext cx="905256" cy="359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7446" y="3941064"/>
            <a:ext cx="82296" cy="3108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70432" y="3916718"/>
            <a:ext cx="73152" cy="33524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91055" y="4005071"/>
            <a:ext cx="691857" cy="2468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91055" y="3916718"/>
            <a:ext cx="691857" cy="883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17903" y="3916718"/>
            <a:ext cx="73152" cy="3352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43583" y="4005071"/>
            <a:ext cx="274319" cy="2468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43583" y="3916718"/>
            <a:ext cx="274319" cy="8835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82913" y="3916718"/>
            <a:ext cx="73151" cy="33524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03537" y="4005071"/>
            <a:ext cx="356615" cy="24688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03537" y="3916718"/>
            <a:ext cx="356615" cy="8835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30385" y="3916718"/>
            <a:ext cx="73152" cy="33524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56065" y="3916718"/>
            <a:ext cx="274319" cy="3352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89670" y="3916718"/>
            <a:ext cx="240715" cy="8835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07625" y="4005071"/>
            <a:ext cx="664540" cy="24688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07625" y="3916718"/>
            <a:ext cx="664540" cy="883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60153" y="4005071"/>
            <a:ext cx="347472" cy="2468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60153" y="3916718"/>
            <a:ext cx="347472" cy="8835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72166" y="3916718"/>
            <a:ext cx="76123" cy="33524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95762" y="4005071"/>
            <a:ext cx="484631" cy="2468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95762" y="3916718"/>
            <a:ext cx="484632" cy="883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19637" y="3916718"/>
            <a:ext cx="76123" cy="33524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327865" y="3916718"/>
            <a:ext cx="527380" cy="3352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358384" y="3916718"/>
            <a:ext cx="496862" cy="8835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80394" y="4005071"/>
            <a:ext cx="347472" cy="2468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80394" y="3916718"/>
            <a:ext cx="347472" cy="8835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02718" y="3916718"/>
            <a:ext cx="70065" cy="33524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55246" y="3916718"/>
            <a:ext cx="347472" cy="33524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9742" y="4340313"/>
            <a:ext cx="832104" cy="2468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65175" y="4251959"/>
            <a:ext cx="905256" cy="35970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70432" y="4251959"/>
            <a:ext cx="341414" cy="8835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7446" y="4276306"/>
            <a:ext cx="82296" cy="3108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511846" y="4340313"/>
            <a:ext cx="70065" cy="2468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11846" y="4251959"/>
            <a:ext cx="70065" cy="8835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29383" y="4340313"/>
            <a:ext cx="630936" cy="24688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929383" y="4251959"/>
            <a:ext cx="630936" cy="8835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59318" y="4251959"/>
            <a:ext cx="70065" cy="33524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81911" y="4340313"/>
            <a:ext cx="277406" cy="24688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81911" y="4251959"/>
            <a:ext cx="277406" cy="8835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560320" y="4251959"/>
            <a:ext cx="79209" cy="33524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560320" y="4251959"/>
            <a:ext cx="70065" cy="8835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987001" y="4340313"/>
            <a:ext cx="149390" cy="2468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987001" y="4251959"/>
            <a:ext cx="149390" cy="8835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907792" y="4251959"/>
            <a:ext cx="79209" cy="33524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639529" y="4340313"/>
            <a:ext cx="268262" cy="24688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639529" y="4251959"/>
            <a:ext cx="268262" cy="8835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136392" y="4251959"/>
            <a:ext cx="67094" cy="33524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550958" y="4251959"/>
            <a:ext cx="198081" cy="33524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483864" y="4251959"/>
            <a:ext cx="67094" cy="33524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03486" y="4340313"/>
            <a:ext cx="280377" cy="24688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203486" y="4251959"/>
            <a:ext cx="280377" cy="8835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749040" y="4251959"/>
            <a:ext cx="76238" cy="33524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148289" y="3916718"/>
            <a:ext cx="292608" cy="67048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172749" y="4251959"/>
            <a:ext cx="246887" cy="8835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96511" y="4251959"/>
            <a:ext cx="76238" cy="33524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825278" y="4340313"/>
            <a:ext cx="271233" cy="2468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825278" y="4251959"/>
            <a:ext cx="271233" cy="8835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440897" y="4251959"/>
            <a:ext cx="76238" cy="33524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864608" y="4251959"/>
            <a:ext cx="6057" cy="33524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788369" y="4251959"/>
            <a:ext cx="76238" cy="33524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218138" y="4340313"/>
            <a:ext cx="932688" cy="24688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218138" y="4251959"/>
            <a:ext cx="932688" cy="8835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870665" y="4340313"/>
            <a:ext cx="347472" cy="24688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70665" y="4251959"/>
            <a:ext cx="347471" cy="8835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150825" y="4251959"/>
            <a:ext cx="874852" cy="3352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025678" y="4251959"/>
            <a:ext cx="1316735" cy="42371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5175" y="4587201"/>
            <a:ext cx="627849" cy="35970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97446" y="4611661"/>
            <a:ext cx="82296" cy="31089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93025" y="4587201"/>
            <a:ext cx="67094" cy="33535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07591" y="4587201"/>
            <a:ext cx="57950" cy="33535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240497" y="4587201"/>
            <a:ext cx="67094" cy="33535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0119" y="4587201"/>
            <a:ext cx="280377" cy="33535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65542" y="4587201"/>
            <a:ext cx="76123" cy="33535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789137" y="4675670"/>
            <a:ext cx="588302" cy="24688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789137" y="4587201"/>
            <a:ext cx="588302" cy="8846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713014" y="4587201"/>
            <a:ext cx="76123" cy="33535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41665" y="4675670"/>
            <a:ext cx="271348" cy="24688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41665" y="4587201"/>
            <a:ext cx="271348" cy="8846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377439" y="4587201"/>
            <a:ext cx="67094" cy="33535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792006" y="4675670"/>
            <a:ext cx="505891" cy="24688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792006" y="4587201"/>
            <a:ext cx="505891" cy="8846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24911" y="4587201"/>
            <a:ext cx="67094" cy="33535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444534" y="4675670"/>
            <a:ext cx="280377" cy="24688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444534" y="4587201"/>
            <a:ext cx="280377" cy="8846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97897" y="4587201"/>
            <a:ext cx="79324" cy="335356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24693" y="4587201"/>
            <a:ext cx="429767" cy="33535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749040" y="4587201"/>
            <a:ext cx="405422" cy="88468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45369" y="4587201"/>
            <a:ext cx="79324" cy="33535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377222" y="4675670"/>
            <a:ext cx="268147" cy="246887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377222" y="4587201"/>
            <a:ext cx="268147" cy="8846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154461" y="4587201"/>
            <a:ext cx="66979" cy="33535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517135" y="4251959"/>
            <a:ext cx="271233" cy="670598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501934" y="4587201"/>
            <a:ext cx="66979" cy="335356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221441" y="4675670"/>
            <a:ext cx="280492" cy="24688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221441" y="4587201"/>
            <a:ext cx="280492" cy="88468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922558" y="4675670"/>
            <a:ext cx="448055" cy="246887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922558" y="4587201"/>
            <a:ext cx="448056" cy="88468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75086" y="4587201"/>
            <a:ext cx="347472" cy="335356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575086" y="4587201"/>
            <a:ext cx="347472" cy="88468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370614" y="4587201"/>
            <a:ext cx="79209" cy="33535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97296" y="4675670"/>
            <a:ext cx="832103" cy="335241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797296" y="4587201"/>
            <a:ext cx="832103" cy="88468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718086" y="4587201"/>
            <a:ext cx="79209" cy="335356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449823" y="4587201"/>
            <a:ext cx="268262" cy="335356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976871" y="4587201"/>
            <a:ext cx="70065" cy="42371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629400" y="4675670"/>
            <a:ext cx="347472" cy="335241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629400" y="4587201"/>
            <a:ext cx="347472" cy="88468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79742" y="5010911"/>
            <a:ext cx="435825" cy="335241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65175" y="4922558"/>
            <a:ext cx="627849" cy="42359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93025" y="4922558"/>
            <a:ext cx="222542" cy="8835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97446" y="4946903"/>
            <a:ext cx="82295" cy="39924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5567" y="4922558"/>
            <a:ext cx="70065" cy="423595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533105" y="4922558"/>
            <a:ext cx="57950" cy="42359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63039" y="4922558"/>
            <a:ext cx="70065" cy="423595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85633" y="4922558"/>
            <a:ext cx="277406" cy="423595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185633" y="4922558"/>
            <a:ext cx="121958" cy="8835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365542" y="4922558"/>
            <a:ext cx="97497" cy="88353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591055" y="4922558"/>
            <a:ext cx="76238" cy="423595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014766" y="4922558"/>
            <a:ext cx="323011" cy="42359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938527" y="4922558"/>
            <a:ext cx="76238" cy="423595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667294" y="5010911"/>
            <a:ext cx="271233" cy="335241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667294" y="4922558"/>
            <a:ext cx="271233" cy="88353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337777" y="4922558"/>
            <a:ext cx="76238" cy="42359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761488" y="5010911"/>
            <a:ext cx="158534" cy="33524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761488" y="4922558"/>
            <a:ext cx="158534" cy="88353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685249" y="4922558"/>
            <a:ext cx="76238" cy="42359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414016" y="4922558"/>
            <a:ext cx="271233" cy="423595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444534" y="4922558"/>
            <a:ext cx="240715" cy="88353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920022" y="4922558"/>
            <a:ext cx="70065" cy="42359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337559" y="4922558"/>
            <a:ext cx="338327" cy="42359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267493" y="4922558"/>
            <a:ext cx="70065" cy="42359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990088" y="4922558"/>
            <a:ext cx="277406" cy="423595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377222" y="4922558"/>
            <a:ext cx="374904" cy="423595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099598" y="4922558"/>
            <a:ext cx="411479" cy="423595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154461" y="4922558"/>
            <a:ext cx="356616" cy="8835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023359" y="4922558"/>
            <a:ext cx="76238" cy="423595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752126" y="4922558"/>
            <a:ext cx="271233" cy="423595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511078" y="4922558"/>
            <a:ext cx="73152" cy="42359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931702" y="5010911"/>
            <a:ext cx="606475" cy="335241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931702" y="4922558"/>
            <a:ext cx="606475" cy="8835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858549" y="4922558"/>
            <a:ext cx="73152" cy="423595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858549" y="4922558"/>
            <a:ext cx="64008" cy="88353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584230" y="4922558"/>
            <a:ext cx="274320" cy="423595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885650" y="4922558"/>
            <a:ext cx="70180" cy="423595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538177" y="5010911"/>
            <a:ext cx="347472" cy="335241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538177" y="4922558"/>
            <a:ext cx="347472" cy="88353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68262" y="5599214"/>
            <a:ext cx="380961" cy="384047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402437" y="2033397"/>
            <a:ext cx="7700009" cy="3287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ts val="228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(Voorbereiden) </a:t>
            </a:r>
            <a:r>
              <a:rPr dirty="0" sz="2000" spc="-15">
                <a:latin typeface="Arial"/>
                <a:cs typeface="Arial"/>
              </a:rPr>
              <a:t>afzet begint wanneer vorige afzetbeen van </a:t>
            </a:r>
            <a:r>
              <a:rPr dirty="0" sz="2000" spc="-10">
                <a:latin typeface="Arial"/>
                <a:cs typeface="Arial"/>
              </a:rPr>
              <a:t>het</a:t>
            </a:r>
            <a:r>
              <a:rPr dirty="0" sz="2000" spc="40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ijs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280"/>
              </a:lnSpc>
            </a:pPr>
            <a:r>
              <a:rPr dirty="0" sz="2000" spc="10">
                <a:latin typeface="Arial"/>
                <a:cs typeface="Arial"/>
              </a:rPr>
              <a:t>komt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Valbeweging </a:t>
            </a:r>
            <a:r>
              <a:rPr dirty="0" sz="2000" spc="-5">
                <a:latin typeface="Arial"/>
                <a:cs typeface="Arial"/>
              </a:rPr>
              <a:t>ter </a:t>
            </a:r>
            <a:r>
              <a:rPr dirty="0" sz="2000" spc="-10">
                <a:latin typeface="Arial"/>
                <a:cs typeface="Arial"/>
              </a:rPr>
              <a:t>voorbereiding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10">
                <a:latin typeface="Arial"/>
                <a:cs typeface="Arial"/>
              </a:rPr>
              <a:t>afzetschaats </a:t>
            </a:r>
            <a:r>
              <a:rPr dirty="0" sz="2000" spc="-15">
                <a:latin typeface="Arial"/>
                <a:cs typeface="Arial"/>
              </a:rPr>
              <a:t>als</a:t>
            </a:r>
            <a:r>
              <a:rPr dirty="0" sz="2000" spc="24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draaipunt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Afzethoek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optimaliseren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Heup </a:t>
            </a:r>
            <a:r>
              <a:rPr dirty="0" sz="2000" spc="-5">
                <a:latin typeface="Arial"/>
                <a:cs typeface="Arial"/>
              </a:rPr>
              <a:t>blijft </a:t>
            </a:r>
            <a:r>
              <a:rPr dirty="0" sz="2000" spc="-10">
                <a:latin typeface="Arial"/>
                <a:cs typeface="Arial"/>
              </a:rPr>
              <a:t>t.o.v. </a:t>
            </a:r>
            <a:r>
              <a:rPr dirty="0" sz="2000" spc="-15">
                <a:latin typeface="Arial"/>
                <a:cs typeface="Arial"/>
              </a:rPr>
              <a:t>afzetbeen </a:t>
            </a:r>
            <a:r>
              <a:rPr dirty="0" sz="2000" spc="-5">
                <a:latin typeface="Arial"/>
                <a:cs typeface="Arial"/>
              </a:rPr>
              <a:t>gefixeerd </a:t>
            </a:r>
            <a:r>
              <a:rPr dirty="0" sz="2000" spc="-15">
                <a:latin typeface="Arial"/>
                <a:cs typeface="Arial"/>
              </a:rPr>
              <a:t>in </a:t>
            </a:r>
            <a:r>
              <a:rPr dirty="0" sz="2000" spc="-10">
                <a:latin typeface="Arial"/>
                <a:cs typeface="Arial"/>
              </a:rPr>
              <a:t>longitudinale</a:t>
            </a:r>
            <a:r>
              <a:rPr dirty="0" sz="2000" spc="2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vlak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Nieuwe </a:t>
            </a:r>
            <a:r>
              <a:rPr dirty="0" sz="2000" spc="-10">
                <a:latin typeface="Arial"/>
                <a:cs typeface="Arial"/>
              </a:rPr>
              <a:t>schaats dichtbij afzetschaats laten</a:t>
            </a:r>
            <a:r>
              <a:rPr dirty="0" sz="2000" spc="2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passeren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Afzet </a:t>
            </a:r>
            <a:r>
              <a:rPr dirty="0" sz="2000" spc="-10">
                <a:latin typeface="Arial"/>
                <a:cs typeface="Arial"/>
              </a:rPr>
              <a:t>loodrecht op de rijrichting </a:t>
            </a:r>
            <a:r>
              <a:rPr dirty="0" sz="2000" spc="-15">
                <a:latin typeface="Arial"/>
                <a:cs typeface="Arial"/>
              </a:rPr>
              <a:t>van </a:t>
            </a:r>
            <a:r>
              <a:rPr dirty="0" sz="2000" spc="-10">
                <a:latin typeface="Arial"/>
                <a:cs typeface="Arial"/>
              </a:rPr>
              <a:t>de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schaats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Schaats </a:t>
            </a:r>
            <a:r>
              <a:rPr dirty="0" sz="2000" spc="-15">
                <a:latin typeface="Arial"/>
                <a:cs typeface="Arial"/>
              </a:rPr>
              <a:t>zijwaarts </a:t>
            </a:r>
            <a:r>
              <a:rPr dirty="0" sz="2000" spc="5">
                <a:latin typeface="Arial"/>
                <a:cs typeface="Arial"/>
              </a:rPr>
              <a:t>mee </a:t>
            </a:r>
            <a:r>
              <a:rPr dirty="0" sz="2000" spc="-10">
                <a:latin typeface="Arial"/>
                <a:cs typeface="Arial"/>
              </a:rPr>
              <a:t>laten </a:t>
            </a:r>
            <a:r>
              <a:rPr dirty="0" sz="2000" spc="-15">
                <a:latin typeface="Arial"/>
                <a:cs typeface="Arial"/>
              </a:rPr>
              <a:t>lopen </a:t>
            </a:r>
            <a:r>
              <a:rPr dirty="0" sz="2000" spc="-10">
                <a:latin typeface="Arial"/>
                <a:cs typeface="Arial"/>
              </a:rPr>
              <a:t>en terugsturen tijdens de</a:t>
            </a:r>
            <a:r>
              <a:rPr dirty="0" sz="2000" spc="31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afzet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3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Zo </a:t>
            </a:r>
            <a:r>
              <a:rPr dirty="0" sz="2000" spc="-15">
                <a:latin typeface="Arial"/>
                <a:cs typeface="Arial"/>
              </a:rPr>
              <a:t>laat </a:t>
            </a:r>
            <a:r>
              <a:rPr dirty="0" sz="2000" spc="-5">
                <a:latin typeface="Arial"/>
                <a:cs typeface="Arial"/>
              </a:rPr>
              <a:t>mogelijk </a:t>
            </a:r>
            <a:r>
              <a:rPr dirty="0" sz="2000" spc="-15">
                <a:latin typeface="Arial"/>
                <a:cs typeface="Arial"/>
              </a:rPr>
              <a:t>gewicht </a:t>
            </a:r>
            <a:r>
              <a:rPr dirty="0" sz="2000" spc="-5">
                <a:latin typeface="Arial"/>
                <a:cs typeface="Arial"/>
              </a:rPr>
              <a:t>nemen </a:t>
            </a:r>
            <a:r>
              <a:rPr dirty="0" sz="2000" spc="-10">
                <a:latin typeface="Arial"/>
                <a:cs typeface="Arial"/>
              </a:rPr>
              <a:t>op </a:t>
            </a:r>
            <a:r>
              <a:rPr dirty="0" sz="2000" spc="-15">
                <a:latin typeface="Arial"/>
                <a:cs typeface="Arial"/>
              </a:rPr>
              <a:t>nieuwe</a:t>
            </a:r>
            <a:r>
              <a:rPr dirty="0" sz="2000" spc="1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standbeen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4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Voet </a:t>
            </a:r>
            <a:r>
              <a:rPr dirty="0" sz="2000" spc="-10">
                <a:latin typeface="Arial"/>
                <a:cs typeface="Arial"/>
              </a:rPr>
              <a:t>niet teveel naar buiten gericht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plaatsen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694" y="469214"/>
            <a:ext cx="421703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Afzet rechte</a:t>
            </a:r>
            <a:r>
              <a:rPr dirty="0" sz="4400" spc="-55"/>
              <a:t> </a:t>
            </a:r>
            <a:r>
              <a:rPr dirty="0" sz="4400" spc="-5"/>
              <a:t>eind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483739" y="1772754"/>
            <a:ext cx="3911600" cy="417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23565" marR="5080" indent="-216535">
              <a:lnSpc>
                <a:spcPct val="100000"/>
              </a:lnSpc>
              <a:spcBef>
                <a:spcPts val="100"/>
              </a:spcBef>
            </a:pPr>
            <a:r>
              <a:rPr dirty="0"/>
              <a:t>Afzet </a:t>
            </a:r>
            <a:r>
              <a:rPr dirty="0" spc="-5"/>
              <a:t>rechte</a:t>
            </a:r>
            <a:r>
              <a:rPr dirty="0" spc="-90"/>
              <a:t> </a:t>
            </a:r>
            <a:r>
              <a:rPr dirty="0" spc="-10"/>
              <a:t>eind,  uitgangspunten</a:t>
            </a:r>
          </a:p>
        </p:txBody>
      </p:sp>
      <p:sp>
        <p:nvSpPr>
          <p:cNvPr id="4" name="object 4"/>
          <p:cNvSpPr/>
          <p:nvPr/>
        </p:nvSpPr>
        <p:spPr>
          <a:xfrm>
            <a:off x="295694" y="4251959"/>
            <a:ext cx="499833" cy="508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4370" y="2286457"/>
            <a:ext cx="7960359" cy="200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Zoveel mogelijk kracht </a:t>
            </a:r>
            <a:r>
              <a:rPr dirty="0" sz="2400">
                <a:latin typeface="Arial"/>
                <a:cs typeface="Arial"/>
              </a:rPr>
              <a:t>per afzet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een </a:t>
            </a:r>
            <a:r>
              <a:rPr dirty="0" sz="2400" spc="-15">
                <a:latin typeface="Arial"/>
                <a:cs typeface="Arial"/>
              </a:rPr>
              <a:t>zo </a:t>
            </a:r>
            <a:r>
              <a:rPr dirty="0" sz="2400">
                <a:latin typeface="Arial"/>
                <a:cs typeface="Arial"/>
              </a:rPr>
              <a:t>kort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mogelijke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tijd.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6870" marR="257175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Het </a:t>
            </a:r>
            <a:r>
              <a:rPr dirty="0" sz="2400">
                <a:latin typeface="Arial"/>
                <a:cs typeface="Arial"/>
              </a:rPr>
              <a:t>meeste </a:t>
            </a:r>
            <a:r>
              <a:rPr dirty="0" sz="2400" spc="-5">
                <a:latin typeface="Arial"/>
                <a:cs typeface="Arial"/>
              </a:rPr>
              <a:t>vermogen wordt ergens in </a:t>
            </a:r>
            <a:r>
              <a:rPr dirty="0" sz="2400">
                <a:latin typeface="Arial"/>
                <a:cs typeface="Arial"/>
              </a:rPr>
              <a:t>het midden </a:t>
            </a:r>
            <a:r>
              <a:rPr dirty="0" sz="2400" spc="-10">
                <a:latin typeface="Arial"/>
                <a:cs typeface="Arial"/>
              </a:rPr>
              <a:t>van  </a:t>
            </a:r>
            <a:r>
              <a:rPr dirty="0" sz="2400">
                <a:latin typeface="Arial"/>
                <a:cs typeface="Arial"/>
              </a:rPr>
              <a:t>de afzet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geleverd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79" y="316814"/>
            <a:ext cx="32454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LZP rechte</a:t>
            </a:r>
            <a:r>
              <a:rPr dirty="0" spc="-90"/>
              <a:t> </a:t>
            </a:r>
            <a:r>
              <a:rPr dirty="0" spc="-10"/>
              <a:t>eind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800606"/>
            <a:ext cx="7908290" cy="3073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Projectie </a:t>
            </a:r>
            <a:r>
              <a:rPr dirty="0" sz="2000" spc="-10">
                <a:latin typeface="Arial"/>
                <a:cs typeface="Arial"/>
              </a:rPr>
              <a:t>LZP </a:t>
            </a:r>
            <a:r>
              <a:rPr dirty="0" sz="2000" spc="-5">
                <a:latin typeface="Arial"/>
                <a:cs typeface="Arial"/>
              </a:rPr>
              <a:t>(sagittaal) </a:t>
            </a: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achter </a:t>
            </a:r>
            <a:r>
              <a:rPr dirty="0" sz="2000" spc="-15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de schaats na </a:t>
            </a:r>
            <a:r>
              <a:rPr dirty="0" sz="2000" spc="-10">
                <a:latin typeface="Arial"/>
                <a:cs typeface="Arial"/>
              </a:rPr>
              <a:t>plaatsen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been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naar </a:t>
            </a:r>
            <a:r>
              <a:rPr dirty="0" sz="2000" spc="-5">
                <a:latin typeface="Arial"/>
                <a:cs typeface="Arial"/>
              </a:rPr>
              <a:t>voorkant schaats </a:t>
            </a:r>
            <a:r>
              <a:rPr dirty="0" sz="2000" spc="-10">
                <a:latin typeface="Arial"/>
                <a:cs typeface="Arial"/>
              </a:rPr>
              <a:t>bij einde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afzet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LZP </a:t>
            </a:r>
            <a:r>
              <a:rPr dirty="0" sz="2000" spc="-10">
                <a:latin typeface="Arial"/>
                <a:cs typeface="Arial"/>
              </a:rPr>
              <a:t>boven </a:t>
            </a:r>
            <a:r>
              <a:rPr dirty="0" sz="2000" spc="-5">
                <a:latin typeface="Arial"/>
                <a:cs typeface="Arial"/>
              </a:rPr>
              <a:t>de schaats </a:t>
            </a:r>
            <a:r>
              <a:rPr dirty="0" sz="2000" spc="-10">
                <a:latin typeface="Arial"/>
                <a:cs typeface="Arial"/>
              </a:rPr>
              <a:t>laten </a:t>
            </a:r>
            <a:r>
              <a:rPr dirty="0" sz="2000" spc="5">
                <a:latin typeface="Arial"/>
                <a:cs typeface="Arial"/>
              </a:rPr>
              <a:t>komen </a:t>
            </a:r>
            <a:r>
              <a:rPr dirty="0" sz="2000" spc="-5">
                <a:latin typeface="Arial"/>
                <a:cs typeface="Arial"/>
              </a:rPr>
              <a:t>(erop) en er direct </a:t>
            </a:r>
            <a:r>
              <a:rPr dirty="0" sz="2000" spc="-15">
                <a:latin typeface="Arial"/>
                <a:cs typeface="Arial"/>
              </a:rPr>
              <a:t>weer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af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Indien </a:t>
            </a:r>
            <a:r>
              <a:rPr dirty="0" sz="2000">
                <a:latin typeface="Arial"/>
                <a:cs typeface="Arial"/>
              </a:rPr>
              <a:t>je </a:t>
            </a:r>
            <a:r>
              <a:rPr dirty="0" sz="2000" spc="-10">
                <a:latin typeface="Arial"/>
                <a:cs typeface="Arial"/>
              </a:rPr>
              <a:t>boven </a:t>
            </a:r>
            <a:r>
              <a:rPr dirty="0" sz="2000" spc="-5">
                <a:latin typeface="Arial"/>
                <a:cs typeface="Arial"/>
              </a:rPr>
              <a:t>de schaats </a:t>
            </a:r>
            <a:r>
              <a:rPr dirty="0" sz="2000" spc="10">
                <a:latin typeface="Arial"/>
                <a:cs typeface="Arial"/>
              </a:rPr>
              <a:t>komt </a:t>
            </a:r>
            <a:r>
              <a:rPr dirty="0" sz="2000" spc="-5">
                <a:latin typeface="Arial"/>
                <a:cs typeface="Arial"/>
              </a:rPr>
              <a:t>ga </a:t>
            </a:r>
            <a:r>
              <a:rPr dirty="0" sz="2000">
                <a:latin typeface="Arial"/>
                <a:cs typeface="Arial"/>
              </a:rPr>
              <a:t>je </a:t>
            </a:r>
            <a:r>
              <a:rPr dirty="0" sz="2000" spc="-10">
                <a:latin typeface="Arial"/>
                <a:cs typeface="Arial"/>
              </a:rPr>
              <a:t>per definitie </a:t>
            </a:r>
            <a:r>
              <a:rPr dirty="0" sz="2000" spc="-5">
                <a:latin typeface="Arial"/>
                <a:cs typeface="Arial"/>
              </a:rPr>
              <a:t>rechtuit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(smal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sporen)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Kunnen </a:t>
            </a:r>
            <a:r>
              <a:rPr dirty="0" sz="2000" spc="-5">
                <a:latin typeface="Arial"/>
                <a:cs typeface="Arial"/>
              </a:rPr>
              <a:t>bovenkomen </a:t>
            </a:r>
            <a:r>
              <a:rPr dirty="0" sz="2000" spc="-10">
                <a:latin typeface="Arial"/>
                <a:cs typeface="Arial"/>
              </a:rPr>
              <a:t>is </a:t>
            </a:r>
            <a:r>
              <a:rPr dirty="0" sz="2000" spc="-15">
                <a:latin typeface="Arial"/>
                <a:cs typeface="Arial"/>
              </a:rPr>
              <a:t>voorwaarde. </a:t>
            </a:r>
            <a:r>
              <a:rPr dirty="0" sz="2000" spc="-10">
                <a:latin typeface="Arial"/>
                <a:cs typeface="Arial"/>
              </a:rPr>
              <a:t>Moet </a:t>
            </a:r>
            <a:r>
              <a:rPr dirty="0" sz="2000">
                <a:latin typeface="Arial"/>
                <a:cs typeface="Arial"/>
              </a:rPr>
              <a:t>je </a:t>
            </a:r>
            <a:r>
              <a:rPr dirty="0" sz="2000" spc="-5">
                <a:latin typeface="Arial"/>
                <a:cs typeface="Arial"/>
              </a:rPr>
              <a:t>kunnen</a:t>
            </a:r>
            <a:r>
              <a:rPr dirty="0" sz="2000" spc="1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“</a:t>
            </a:r>
            <a:r>
              <a:rPr dirty="0" sz="2000" spc="-5" i="1">
                <a:latin typeface="Arial"/>
                <a:cs typeface="Arial"/>
              </a:rPr>
              <a:t>voelen”</a:t>
            </a:r>
            <a:endParaRPr sz="200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8140" algn="l"/>
              </a:tabLst>
            </a:pPr>
            <a:r>
              <a:rPr dirty="0" sz="2000" spc="-10">
                <a:latin typeface="Arial"/>
                <a:cs typeface="Arial"/>
              </a:rPr>
              <a:t>Schaatsen op </a:t>
            </a:r>
            <a:r>
              <a:rPr dirty="0" sz="2000" spc="-15">
                <a:latin typeface="Arial"/>
                <a:cs typeface="Arial"/>
              </a:rPr>
              <a:t>snelheid: </a:t>
            </a:r>
            <a:r>
              <a:rPr dirty="0" sz="2000" spc="-10">
                <a:latin typeface="Arial"/>
                <a:cs typeface="Arial"/>
              </a:rPr>
              <a:t>LZP tegen </a:t>
            </a:r>
            <a:r>
              <a:rPr dirty="0" sz="2000" spc="-5">
                <a:latin typeface="Arial"/>
                <a:cs typeface="Arial"/>
              </a:rPr>
              <a:t>“stand”schaats </a:t>
            </a:r>
            <a:r>
              <a:rPr dirty="0" sz="2000" spc="-10">
                <a:latin typeface="Arial"/>
                <a:cs typeface="Arial"/>
              </a:rPr>
              <a:t>en direct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weer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latin typeface="Arial"/>
                <a:cs typeface="Arial"/>
              </a:rPr>
              <a:t>terug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Einde </a:t>
            </a:r>
            <a:r>
              <a:rPr dirty="0" sz="2000" spc="-10">
                <a:latin typeface="Arial"/>
                <a:cs typeface="Arial"/>
              </a:rPr>
              <a:t>afzet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5">
                <a:latin typeface="Arial"/>
                <a:cs typeface="Arial"/>
              </a:rPr>
              <a:t>LZP </a:t>
            </a:r>
            <a:r>
              <a:rPr dirty="0" sz="2000" spc="-10">
                <a:latin typeface="Arial"/>
                <a:cs typeface="Arial"/>
              </a:rPr>
              <a:t>naar binnen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sturen.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297" y="4471242"/>
            <a:ext cx="3024124" cy="227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857" y="388365"/>
            <a:ext cx="4852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Verzamelen rechte</a:t>
            </a:r>
            <a:r>
              <a:rPr dirty="0" spc="-25"/>
              <a:t> </a:t>
            </a:r>
            <a:r>
              <a:rPr dirty="0" spc="-5"/>
              <a:t>eind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28597"/>
            <a:ext cx="7893684" cy="38665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Na afzet, </a:t>
            </a:r>
            <a:r>
              <a:rPr dirty="0" sz="2000" spc="-5">
                <a:latin typeface="Arial"/>
                <a:cs typeface="Arial"/>
              </a:rPr>
              <a:t>knie </a:t>
            </a:r>
            <a:r>
              <a:rPr dirty="0" sz="2000" spc="-10">
                <a:latin typeface="Arial"/>
                <a:cs typeface="Arial"/>
              </a:rPr>
              <a:t>en </a:t>
            </a:r>
            <a:r>
              <a:rPr dirty="0" sz="2000" spc="-5">
                <a:latin typeface="Arial"/>
                <a:cs typeface="Arial"/>
              </a:rPr>
              <a:t>enkel </a:t>
            </a:r>
            <a:r>
              <a:rPr dirty="0" sz="2000" spc="-10">
                <a:latin typeface="Arial"/>
                <a:cs typeface="Arial"/>
              </a:rPr>
              <a:t>langs een </a:t>
            </a:r>
            <a:r>
              <a:rPr dirty="0" sz="2000">
                <a:latin typeface="Arial"/>
                <a:cs typeface="Arial"/>
              </a:rPr>
              <a:t>korte </a:t>
            </a:r>
            <a:r>
              <a:rPr dirty="0" sz="2000" spc="-15">
                <a:latin typeface="Arial"/>
                <a:cs typeface="Arial"/>
              </a:rPr>
              <a:t>weg </a:t>
            </a:r>
            <a:r>
              <a:rPr dirty="0" sz="2000" spc="-10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de </a:t>
            </a:r>
            <a:r>
              <a:rPr dirty="0" sz="2000" spc="-10">
                <a:latin typeface="Arial"/>
                <a:cs typeface="Arial"/>
              </a:rPr>
              <a:t>nabijheid van het  standbeen brengen, deelzwaartepunten dichtbij </a:t>
            </a:r>
            <a:r>
              <a:rPr dirty="0" sz="2000" spc="-5">
                <a:latin typeface="Arial"/>
                <a:cs typeface="Arial"/>
              </a:rPr>
              <a:t>LZP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houden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Knie </a:t>
            </a:r>
            <a:r>
              <a:rPr dirty="0" sz="2000" spc="-5">
                <a:latin typeface="Arial"/>
                <a:cs typeface="Arial"/>
              </a:rPr>
              <a:t>en enkel </a:t>
            </a:r>
            <a:r>
              <a:rPr dirty="0" sz="2000" spc="-10">
                <a:latin typeface="Arial"/>
                <a:cs typeface="Arial"/>
              </a:rPr>
              <a:t>onder lichaam door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bijhalen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Actieve knie-inzet onder lichaam door </a:t>
            </a:r>
            <a:r>
              <a:rPr dirty="0" sz="2000" spc="-5">
                <a:latin typeface="Arial"/>
                <a:cs typeface="Arial"/>
              </a:rPr>
              <a:t>recht </a:t>
            </a:r>
            <a:r>
              <a:rPr dirty="0" sz="2000" spc="-10">
                <a:latin typeface="Arial"/>
                <a:cs typeface="Arial"/>
              </a:rPr>
              <a:t>naar</a:t>
            </a:r>
            <a:r>
              <a:rPr dirty="0" sz="2000" spc="1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voren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Tijdens </a:t>
            </a:r>
            <a:r>
              <a:rPr dirty="0" sz="2000" spc="-10">
                <a:latin typeface="Arial"/>
                <a:cs typeface="Arial"/>
              </a:rPr>
              <a:t>het bijhalen is </a:t>
            </a:r>
            <a:r>
              <a:rPr dirty="0" sz="2000" spc="-5">
                <a:latin typeface="Arial"/>
                <a:cs typeface="Arial"/>
              </a:rPr>
              <a:t>de </a:t>
            </a:r>
            <a:r>
              <a:rPr dirty="0" sz="2000" spc="-15">
                <a:latin typeface="Arial"/>
                <a:cs typeface="Arial"/>
              </a:rPr>
              <a:t>nieuwe </a:t>
            </a:r>
            <a:r>
              <a:rPr dirty="0" sz="2000" spc="-10">
                <a:latin typeface="Arial"/>
                <a:cs typeface="Arial"/>
              </a:rPr>
              <a:t>afzet (valbeweging) </a:t>
            </a:r>
            <a:r>
              <a:rPr dirty="0" sz="2000" spc="-5">
                <a:latin typeface="Arial"/>
                <a:cs typeface="Arial"/>
              </a:rPr>
              <a:t>al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begonnen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marR="61594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Vanuit </a:t>
            </a:r>
            <a:r>
              <a:rPr dirty="0" sz="2000">
                <a:latin typeface="Arial"/>
                <a:cs typeface="Arial"/>
              </a:rPr>
              <a:t>compacte </a:t>
            </a:r>
            <a:r>
              <a:rPr dirty="0" sz="2000" spc="-10">
                <a:latin typeface="Arial"/>
                <a:cs typeface="Arial"/>
              </a:rPr>
              <a:t>positie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5">
                <a:latin typeface="Arial"/>
                <a:cs typeface="Arial"/>
              </a:rPr>
              <a:t>juiste </a:t>
            </a:r>
            <a:r>
              <a:rPr dirty="0" sz="2000" spc="-10">
                <a:latin typeface="Arial"/>
                <a:cs typeface="Arial"/>
              </a:rPr>
              <a:t>afzethoek beginnen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5">
                <a:latin typeface="Arial"/>
                <a:cs typeface="Arial"/>
              </a:rPr>
              <a:t>(actief)  </a:t>
            </a:r>
            <a:r>
              <a:rPr dirty="0" sz="2000" spc="-15">
                <a:latin typeface="Arial"/>
                <a:cs typeface="Arial"/>
              </a:rPr>
              <a:t>wegduwen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314" y="483184"/>
            <a:ext cx="59296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Verzamelen rechte</a:t>
            </a:r>
            <a:r>
              <a:rPr dirty="0" sz="4400" spc="-20"/>
              <a:t> </a:t>
            </a:r>
            <a:r>
              <a:rPr dirty="0" sz="4400"/>
              <a:t>eind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19630" y="1988845"/>
            <a:ext cx="5675249" cy="378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05325" marR="5080" indent="-24790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Route </a:t>
            </a:r>
            <a:r>
              <a:rPr dirty="0"/>
              <a:t>van </a:t>
            </a:r>
            <a:r>
              <a:rPr dirty="0" spc="-5"/>
              <a:t>de schaats</a:t>
            </a:r>
            <a:r>
              <a:rPr dirty="0" spc="-70"/>
              <a:t> </a:t>
            </a:r>
            <a:r>
              <a:rPr dirty="0" spc="-5"/>
              <a:t>rechte  </a:t>
            </a:r>
            <a:r>
              <a:rPr dirty="0" spc="-15"/>
              <a:t>eind</a:t>
            </a:r>
          </a:p>
        </p:txBody>
      </p:sp>
      <p:sp>
        <p:nvSpPr>
          <p:cNvPr id="4" name="object 4"/>
          <p:cNvSpPr/>
          <p:nvPr/>
        </p:nvSpPr>
        <p:spPr>
          <a:xfrm>
            <a:off x="3275838" y="1772907"/>
            <a:ext cx="1647863" cy="4608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90971" y="4872354"/>
            <a:ext cx="29038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">
                <a:latin typeface="Arial"/>
                <a:cs typeface="Arial"/>
              </a:rPr>
              <a:t>Bron:Schaatsen </a:t>
            </a:r>
            <a:r>
              <a:rPr dirty="0" sz="1000">
                <a:latin typeface="Arial"/>
                <a:cs typeface="Arial"/>
              </a:rPr>
              <a:t>compleet leerplan, </a:t>
            </a:r>
            <a:r>
              <a:rPr dirty="0" sz="1000" spc="-5">
                <a:latin typeface="Arial"/>
                <a:cs typeface="Arial"/>
              </a:rPr>
              <a:t>Leen</a:t>
            </a:r>
            <a:r>
              <a:rPr dirty="0" sz="1000" spc="-19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Pfrommer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825" y="1841957"/>
            <a:ext cx="6059170" cy="3442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1626235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Arial"/>
                <a:cs typeface="Arial"/>
              </a:rPr>
              <a:t>1. Nov </a:t>
            </a:r>
            <a:r>
              <a:rPr dirty="0" sz="2800" spc="5">
                <a:latin typeface="Arial"/>
                <a:cs typeface="Arial"/>
              </a:rPr>
              <a:t>2008 </a:t>
            </a:r>
            <a:r>
              <a:rPr dirty="0" sz="2800">
                <a:latin typeface="Arial"/>
                <a:cs typeface="Arial"/>
              </a:rPr>
              <a:t>Docenten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ST-3  2. ST-4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09-10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3. Gewestelijk Coaches </a:t>
            </a:r>
            <a:r>
              <a:rPr dirty="0" sz="2800" spc="5">
                <a:latin typeface="Arial"/>
                <a:cs typeface="Arial"/>
              </a:rPr>
              <a:t>Platform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2009  </a:t>
            </a:r>
            <a:r>
              <a:rPr dirty="0" sz="2800">
                <a:latin typeface="Arial"/>
                <a:cs typeface="Arial"/>
              </a:rPr>
              <a:t>4. ST-4.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10-11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05765" algn="l"/>
              </a:tabLst>
            </a:pPr>
            <a:r>
              <a:rPr dirty="0" sz="2800">
                <a:latin typeface="Arial"/>
                <a:cs typeface="Arial"/>
              </a:rPr>
              <a:t>ST-4 11-12 Individueel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leertraject</a:t>
            </a:r>
            <a:endParaRPr sz="2800">
              <a:latin typeface="Arial"/>
              <a:cs typeface="Arial"/>
            </a:endParaRPr>
          </a:p>
          <a:p>
            <a:pPr marL="12700" marR="2538095">
              <a:lnSpc>
                <a:spcPct val="100000"/>
              </a:lnSpc>
              <a:buAutoNum type="arabicPeriod" startAt="5"/>
              <a:tabLst>
                <a:tab pos="406400" algn="l"/>
              </a:tabLst>
            </a:pPr>
            <a:r>
              <a:rPr dirty="0" sz="2800" spc="-5">
                <a:latin typeface="Arial"/>
                <a:cs typeface="Arial"/>
              </a:rPr>
              <a:t>NSTV </a:t>
            </a:r>
            <a:r>
              <a:rPr dirty="0" sz="2800" spc="5">
                <a:latin typeface="Arial"/>
                <a:cs typeface="Arial"/>
              </a:rPr>
              <a:t>14 </a:t>
            </a:r>
            <a:r>
              <a:rPr dirty="0" sz="2800">
                <a:latin typeface="Arial"/>
                <a:cs typeface="Arial"/>
              </a:rPr>
              <a:t>april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2012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 7. ST-4</a:t>
            </a:r>
            <a:r>
              <a:rPr dirty="0" sz="28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11-12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8. ST-4</a:t>
            </a:r>
            <a:r>
              <a:rPr dirty="0" sz="28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12-13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4663" y="866978"/>
            <a:ext cx="359473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/>
              <a:t>We</a:t>
            </a:r>
            <a:r>
              <a:rPr dirty="0" sz="4000" spc="15"/>
              <a:t>r</a:t>
            </a:r>
            <a:r>
              <a:rPr dirty="0" sz="4000"/>
              <a:t>k</a:t>
            </a:r>
            <a:r>
              <a:rPr dirty="0" sz="4000" spc="10"/>
              <a:t>d</a:t>
            </a:r>
            <a:r>
              <a:rPr dirty="0" sz="4000" spc="5"/>
              <a:t>o</a:t>
            </a:r>
            <a:r>
              <a:rPr dirty="0" sz="4000" spc="5"/>
              <a:t>c</a:t>
            </a:r>
            <a:r>
              <a:rPr dirty="0" sz="4000" spc="5"/>
              <a:t>um</a:t>
            </a:r>
            <a:r>
              <a:rPr dirty="0" sz="4000" spc="-20"/>
              <a:t>e</a:t>
            </a:r>
            <a:r>
              <a:rPr dirty="0" sz="4000" spc="5"/>
              <a:t>n</a:t>
            </a:r>
            <a:r>
              <a:rPr dirty="0" sz="4000" spc="5"/>
              <a:t>t</a:t>
            </a:r>
            <a:r>
              <a:rPr dirty="0" sz="4000"/>
              <a:t>: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348" y="2060778"/>
            <a:ext cx="5462651" cy="3713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5441" y="461517"/>
            <a:ext cx="62458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Overgang rechte </a:t>
            </a:r>
            <a:r>
              <a:rPr dirty="0" spc="-10"/>
              <a:t>eind </a:t>
            </a:r>
            <a:r>
              <a:rPr dirty="0"/>
              <a:t>→</a:t>
            </a:r>
            <a:r>
              <a:rPr dirty="0" spc="-20"/>
              <a:t> </a:t>
            </a:r>
            <a:r>
              <a:rPr dirty="0" spc="-5"/>
              <a:t>bocht</a:t>
            </a:r>
          </a:p>
        </p:txBody>
      </p:sp>
      <p:sp>
        <p:nvSpPr>
          <p:cNvPr id="4" name="object 4"/>
          <p:cNvSpPr/>
          <p:nvPr/>
        </p:nvSpPr>
        <p:spPr>
          <a:xfrm>
            <a:off x="107504" y="2060778"/>
            <a:ext cx="3408299" cy="3659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4598" y="195783"/>
            <a:ext cx="50018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42464" marR="5080" indent="-19304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Overgang rechte eind</a:t>
            </a:r>
            <a:r>
              <a:rPr dirty="0" spc="-55"/>
              <a:t> </a:t>
            </a:r>
            <a:r>
              <a:rPr dirty="0"/>
              <a:t>→  </a:t>
            </a:r>
            <a:r>
              <a:rPr dirty="0" spc="-5"/>
              <a:t>bocht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38679"/>
            <a:ext cx="4330700" cy="138049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Ingaan van </a:t>
            </a:r>
            <a:r>
              <a:rPr dirty="0" sz="2000" spc="-5">
                <a:latin typeface="Arial"/>
                <a:cs typeface="Arial"/>
              </a:rPr>
              <a:t>de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bocht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Route </a:t>
            </a:r>
            <a:r>
              <a:rPr dirty="0" sz="1800" spc="-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schaats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Rechterbeen is eerste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bochtslag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Positie bepalen (lengte en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breedte)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2345" y="2853224"/>
            <a:ext cx="762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900" y="1700783"/>
            <a:ext cx="3851275" cy="364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4370" y="5359146"/>
            <a:ext cx="29749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5"/>
              </a:spcBef>
              <a:buSzPct val="180000"/>
              <a:buChar char="•"/>
              <a:tabLst>
                <a:tab pos="153035" algn="l"/>
              </a:tabLst>
            </a:pPr>
            <a:r>
              <a:rPr dirty="0" sz="1000" spc="-5">
                <a:latin typeface="Arial"/>
                <a:cs typeface="Arial"/>
              </a:rPr>
              <a:t>Bron:Handboek </a:t>
            </a:r>
            <a:r>
              <a:rPr dirty="0" sz="1000">
                <a:latin typeface="Arial"/>
                <a:cs typeface="Arial"/>
              </a:rPr>
              <a:t>Wedstrijdschaatsen, Gemser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19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720" y="326212"/>
            <a:ext cx="11931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Boc</a:t>
            </a:r>
            <a:r>
              <a:rPr dirty="0" spc="-20"/>
              <a:t>h</a:t>
            </a:r>
            <a:r>
              <a:rPr dirty="0"/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1200492" y="1655660"/>
            <a:ext cx="5819775" cy="436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439" y="316814"/>
            <a:ext cx="31191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Techniek</a:t>
            </a:r>
            <a:r>
              <a:rPr dirty="0" spc="-95"/>
              <a:t> </a:t>
            </a:r>
            <a:r>
              <a:rPr dirty="0" spc="-10"/>
              <a:t>bocht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850" y="1656410"/>
            <a:ext cx="3818890" cy="38690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Houding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 spc="5">
                <a:latin typeface="Arial"/>
                <a:cs typeface="Arial"/>
              </a:rPr>
              <a:t>Afzet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 spc="-5">
                <a:latin typeface="Arial"/>
                <a:cs typeface="Arial"/>
              </a:rPr>
              <a:t>LZP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Verzamelen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Route </a:t>
            </a:r>
            <a:r>
              <a:rPr dirty="0" sz="2800" spc="-10">
                <a:latin typeface="Arial"/>
                <a:cs typeface="Arial"/>
              </a:rPr>
              <a:t>van </a:t>
            </a:r>
            <a:r>
              <a:rPr dirty="0" sz="2800" spc="5">
                <a:latin typeface="Arial"/>
                <a:cs typeface="Arial"/>
              </a:rPr>
              <a:t>de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schaats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623" y="397840"/>
            <a:ext cx="32213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bocht</a:t>
            </a:r>
            <a:r>
              <a:rPr dirty="0" spc="-5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882839"/>
            <a:ext cx="7665720" cy="339217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Hoeken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Zie </a:t>
            </a:r>
            <a:r>
              <a:rPr dirty="0" sz="2400">
                <a:latin typeface="Arial"/>
                <a:cs typeface="Arial"/>
              </a:rPr>
              <a:t>rechte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eind.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Romp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Zie </a:t>
            </a:r>
            <a:r>
              <a:rPr dirty="0" sz="2400">
                <a:latin typeface="Arial"/>
                <a:cs typeface="Arial"/>
              </a:rPr>
              <a:t>rechte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eind</a:t>
            </a:r>
            <a:endParaRPr sz="2400">
              <a:latin typeface="Arial"/>
              <a:cs typeface="Arial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Schouder- en </a:t>
            </a:r>
            <a:r>
              <a:rPr dirty="0" sz="2400" spc="-5">
                <a:latin typeface="Arial"/>
                <a:cs typeface="Arial"/>
              </a:rPr>
              <a:t>heuplijn </a:t>
            </a:r>
            <a:r>
              <a:rPr dirty="0" sz="2400">
                <a:latin typeface="Arial"/>
                <a:cs typeface="Arial"/>
              </a:rPr>
              <a:t>schuin </a:t>
            </a:r>
            <a:r>
              <a:rPr dirty="0" sz="2400" spc="-5">
                <a:latin typeface="Arial"/>
                <a:cs typeface="Arial"/>
              </a:rPr>
              <a:t>(links </a:t>
            </a:r>
            <a:r>
              <a:rPr dirty="0" sz="2400">
                <a:latin typeface="Arial"/>
                <a:cs typeface="Arial"/>
              </a:rPr>
              <a:t>iets </a:t>
            </a:r>
            <a:r>
              <a:rPr dirty="0" sz="2400" spc="-5">
                <a:latin typeface="Arial"/>
                <a:cs typeface="Arial"/>
              </a:rPr>
              <a:t>lager) t.o.v.  horizontaal </a:t>
            </a:r>
            <a:r>
              <a:rPr dirty="0" sz="2400">
                <a:latin typeface="Arial"/>
                <a:cs typeface="Arial"/>
              </a:rPr>
              <a:t>door hangen naar middelpunt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de  bocht.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6616" y="316814"/>
            <a:ext cx="334835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bocht</a:t>
            </a:r>
            <a:r>
              <a:rPr dirty="0" spc="-50"/>
              <a:t> </a:t>
            </a:r>
            <a:r>
              <a:rPr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2156840"/>
            <a:ext cx="7757159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Armen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Zie </a:t>
            </a:r>
            <a:r>
              <a:rPr dirty="0" sz="2400">
                <a:latin typeface="Arial"/>
                <a:cs typeface="Arial"/>
              </a:rPr>
              <a:t>rechte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eind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Rechterarm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 spc="-10">
                <a:latin typeface="Arial"/>
                <a:cs typeface="Arial"/>
              </a:rPr>
              <a:t>vlak </a:t>
            </a:r>
            <a:r>
              <a:rPr dirty="0" sz="2400" spc="5">
                <a:latin typeface="Arial"/>
                <a:cs typeface="Arial"/>
              </a:rPr>
              <a:t>met </a:t>
            </a:r>
            <a:r>
              <a:rPr dirty="0" sz="2400" spc="-5">
                <a:latin typeface="Arial"/>
                <a:cs typeface="Arial"/>
              </a:rPr>
              <a:t>raaklijn </a:t>
            </a:r>
            <a:r>
              <a:rPr dirty="0" sz="2400">
                <a:latin typeface="Arial"/>
                <a:cs typeface="Arial"/>
              </a:rPr>
              <a:t>aan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bochtstraal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Linkerarm </a:t>
            </a:r>
            <a:r>
              <a:rPr dirty="0" sz="2400">
                <a:latin typeface="Arial"/>
                <a:cs typeface="Arial"/>
              </a:rPr>
              <a:t>korte </a:t>
            </a:r>
            <a:r>
              <a:rPr dirty="0" sz="2400" spc="-5">
                <a:latin typeface="Arial"/>
                <a:cs typeface="Arial"/>
              </a:rPr>
              <a:t>slinger (onderarm) </a:t>
            </a:r>
            <a:r>
              <a:rPr dirty="0" sz="2400">
                <a:latin typeface="Arial"/>
                <a:cs typeface="Arial"/>
              </a:rPr>
              <a:t>of op de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rug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 spc="5">
                <a:latin typeface="Arial"/>
                <a:cs typeface="Arial"/>
              </a:rPr>
              <a:t>Hoofd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Zie </a:t>
            </a:r>
            <a:r>
              <a:rPr dirty="0" sz="2400">
                <a:latin typeface="Arial"/>
                <a:cs typeface="Arial"/>
              </a:rPr>
              <a:t>rechte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eind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Langs raaklijn </a:t>
            </a:r>
            <a:r>
              <a:rPr dirty="0" sz="2400">
                <a:latin typeface="Arial"/>
                <a:cs typeface="Arial"/>
              </a:rPr>
              <a:t>bocht </a:t>
            </a:r>
            <a:r>
              <a:rPr dirty="0" sz="2400" spc="-5">
                <a:latin typeface="Arial"/>
                <a:cs typeface="Arial"/>
              </a:rPr>
              <a:t>voouit </a:t>
            </a:r>
            <a:r>
              <a:rPr dirty="0" sz="2400" spc="-10">
                <a:latin typeface="Arial"/>
                <a:cs typeface="Arial"/>
              </a:rPr>
              <a:t>blijven </a:t>
            </a:r>
            <a:r>
              <a:rPr dirty="0" sz="2400" spc="-5">
                <a:latin typeface="Arial"/>
                <a:cs typeface="Arial"/>
              </a:rPr>
              <a:t>kijken </a:t>
            </a:r>
            <a:r>
              <a:rPr dirty="0" sz="2400">
                <a:latin typeface="Arial"/>
                <a:cs typeface="Arial"/>
              </a:rPr>
              <a:t>(30 a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40m)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860" y="613410"/>
            <a:ext cx="362712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/>
              <a:t>Houding</a:t>
            </a:r>
            <a:r>
              <a:rPr dirty="0" sz="4400" spc="-75"/>
              <a:t> </a:t>
            </a:r>
            <a:r>
              <a:rPr dirty="0" sz="4400" spc="-5"/>
              <a:t>bocht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31289" y="1772881"/>
            <a:ext cx="5161026" cy="421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0061" y="397840"/>
            <a:ext cx="25634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 </a:t>
            </a:r>
            <a:r>
              <a:rPr dirty="0" spc="-10"/>
              <a:t>bocht</a:t>
            </a:r>
            <a:r>
              <a:rPr dirty="0" spc="-95"/>
              <a:t> </a:t>
            </a:r>
            <a:r>
              <a:rPr dirty="0"/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5815584" y="4011129"/>
            <a:ext cx="499833" cy="50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2441" y="5964974"/>
            <a:ext cx="417652" cy="423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7775" y="1827657"/>
            <a:ext cx="7921625" cy="3794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Eerste bochtslag </a:t>
            </a:r>
            <a:r>
              <a:rPr dirty="0" sz="2400" spc="-5">
                <a:latin typeface="Arial"/>
                <a:cs typeface="Arial"/>
              </a:rPr>
              <a:t>is </a:t>
            </a:r>
            <a:r>
              <a:rPr dirty="0" sz="2400" spc="5">
                <a:latin typeface="Arial"/>
                <a:cs typeface="Arial"/>
              </a:rPr>
              <a:t>met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rechts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6870" marR="5080" indent="-344170">
              <a:lnSpc>
                <a:spcPts val="259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Plaatsing </a:t>
            </a:r>
            <a:r>
              <a:rPr dirty="0" sz="2400" spc="-5">
                <a:latin typeface="Arial"/>
                <a:cs typeface="Arial"/>
              </a:rPr>
              <a:t>nieuwe </a:t>
            </a:r>
            <a:r>
              <a:rPr dirty="0" sz="2400">
                <a:latin typeface="Arial"/>
                <a:cs typeface="Arial"/>
              </a:rPr>
              <a:t>schaats onder schouder-heup-knielijn,  afzethoek </a:t>
            </a:r>
            <a:r>
              <a:rPr dirty="0" sz="2400" spc="-5">
                <a:latin typeface="Arial"/>
                <a:cs typeface="Arial"/>
              </a:rPr>
              <a:t>optimaliseren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(hangen)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6870" indent="-344170">
              <a:lnSpc>
                <a:spcPts val="2735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Afzet </a:t>
            </a:r>
            <a:r>
              <a:rPr dirty="0" sz="2400" spc="-5">
                <a:latin typeface="Arial"/>
                <a:cs typeface="Arial"/>
              </a:rPr>
              <a:t>begint direct wanneer </a:t>
            </a:r>
            <a:r>
              <a:rPr dirty="0" sz="2400">
                <a:latin typeface="Arial"/>
                <a:cs typeface="Arial"/>
              </a:rPr>
              <a:t>been </a:t>
            </a:r>
            <a:r>
              <a:rPr dirty="0" sz="2400" spc="-5">
                <a:latin typeface="Arial"/>
                <a:cs typeface="Arial"/>
              </a:rPr>
              <a:t>geplaatst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wordt,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dirty="0" sz="2400" spc="-5">
                <a:latin typeface="Arial"/>
                <a:cs typeface="Arial"/>
              </a:rPr>
              <a:t>dynamisch, geen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voorbereidingsfase.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ts val="2735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Constant druk op één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beide benen. </a:t>
            </a:r>
            <a:r>
              <a:rPr dirty="0" sz="2400" spc="-10">
                <a:latin typeface="Arial"/>
                <a:cs typeface="Arial"/>
              </a:rPr>
              <a:t>Drukverlies </a:t>
            </a:r>
            <a:r>
              <a:rPr dirty="0" sz="240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dirty="0" sz="2400" spc="-10">
                <a:latin typeface="Arial"/>
                <a:cs typeface="Arial"/>
              </a:rPr>
              <a:t>volgende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6054" y="388365"/>
            <a:ext cx="26904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 </a:t>
            </a:r>
            <a:r>
              <a:rPr dirty="0" spc="-5"/>
              <a:t>bocht</a:t>
            </a:r>
            <a:r>
              <a:rPr dirty="0" spc="-110"/>
              <a:t> </a:t>
            </a:r>
            <a:r>
              <a:rPr dirty="0"/>
              <a:t>II</a:t>
            </a:r>
          </a:p>
        </p:txBody>
      </p:sp>
      <p:sp>
        <p:nvSpPr>
          <p:cNvPr id="4" name="object 4"/>
          <p:cNvSpPr/>
          <p:nvPr/>
        </p:nvSpPr>
        <p:spPr>
          <a:xfrm>
            <a:off x="429768" y="2770632"/>
            <a:ext cx="332270" cy="481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38" y="2743200"/>
            <a:ext cx="356616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38" y="2770632"/>
            <a:ext cx="164591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8654" y="2743200"/>
            <a:ext cx="79209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7863" y="2743200"/>
            <a:ext cx="6946353" cy="508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2038" y="3252177"/>
            <a:ext cx="499833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38" y="3108960"/>
            <a:ext cx="499833" cy="143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38" y="3840479"/>
            <a:ext cx="499833" cy="365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768" y="4233671"/>
            <a:ext cx="332270" cy="338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6630" y="4206240"/>
            <a:ext cx="533323" cy="508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038" y="4206240"/>
            <a:ext cx="499833" cy="1432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2038" y="4233671"/>
            <a:ext cx="164591" cy="4815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9953" y="4206240"/>
            <a:ext cx="6126480" cy="508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7537" y="4572000"/>
            <a:ext cx="499948" cy="5089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9768" y="4572000"/>
            <a:ext cx="487718" cy="1432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9768" y="4937759"/>
            <a:ext cx="1438694" cy="508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2038" y="4965191"/>
            <a:ext cx="164591" cy="265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2038" y="4965191"/>
            <a:ext cx="155447" cy="1157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82913" y="4937759"/>
            <a:ext cx="841248" cy="5089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68462" y="4937759"/>
            <a:ext cx="414451" cy="2926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24161" y="4937759"/>
            <a:ext cx="5779008" cy="5089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2038" y="5446738"/>
            <a:ext cx="420624" cy="2926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2038" y="5230367"/>
            <a:ext cx="420623" cy="21636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97113" y="5230367"/>
            <a:ext cx="249974" cy="5089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2662" y="5230367"/>
            <a:ext cx="414451" cy="5089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61654" y="5446738"/>
            <a:ext cx="85267" cy="2926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61654" y="5230367"/>
            <a:ext cx="85267" cy="2163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47088" y="5230367"/>
            <a:ext cx="414566" cy="50897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68462" y="5230367"/>
            <a:ext cx="393192" cy="2163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4815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 sz="2400" spc="-5"/>
              <a:t>Niet overstappen </a:t>
            </a:r>
            <a:r>
              <a:rPr dirty="0" sz="2400"/>
              <a:t>maar (actief) </a:t>
            </a:r>
            <a:r>
              <a:rPr dirty="0" sz="2400" spc="-10"/>
              <a:t>over</a:t>
            </a:r>
            <a:r>
              <a:rPr dirty="0" sz="2400" spc="-114"/>
              <a:t> </a:t>
            </a:r>
            <a:r>
              <a:rPr dirty="0" sz="2400" spc="-10"/>
              <a:t>”duwen”</a:t>
            </a:r>
            <a:endParaRPr sz="2400"/>
          </a:p>
          <a:p>
            <a:pPr marL="6794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4815" indent="-344170">
              <a:lnSpc>
                <a:spcPct val="100000"/>
              </a:lnSpc>
              <a:buChar char="•"/>
              <a:tabLst>
                <a:tab pos="425450" algn="l"/>
                <a:tab pos="426084" algn="l"/>
              </a:tabLst>
            </a:pPr>
            <a:r>
              <a:rPr dirty="0" sz="2400" spc="-5"/>
              <a:t>Zo laat mogelijk </a:t>
            </a:r>
            <a:r>
              <a:rPr dirty="0" sz="2400" spc="-10"/>
              <a:t>gewicht </a:t>
            </a:r>
            <a:r>
              <a:rPr dirty="0" sz="2400"/>
              <a:t>nemen op </a:t>
            </a:r>
            <a:r>
              <a:rPr dirty="0" sz="2400" spc="-10"/>
              <a:t>nieuwe</a:t>
            </a:r>
            <a:r>
              <a:rPr dirty="0" sz="2400" spc="45"/>
              <a:t> </a:t>
            </a:r>
            <a:r>
              <a:rPr dirty="0" sz="2400" spc="-5"/>
              <a:t>glijbeen</a:t>
            </a:r>
            <a:endParaRPr sz="2400"/>
          </a:p>
          <a:p>
            <a:pPr marL="6794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4815" indent="-344170">
              <a:lnSpc>
                <a:spcPct val="100000"/>
              </a:lnSpc>
              <a:buChar char="•"/>
              <a:tabLst>
                <a:tab pos="425450" algn="l"/>
                <a:tab pos="426084" algn="l"/>
              </a:tabLst>
            </a:pPr>
            <a:r>
              <a:rPr dirty="0" sz="2400"/>
              <a:t>Heup </a:t>
            </a:r>
            <a:r>
              <a:rPr dirty="0" sz="2400" spc="-5"/>
              <a:t>blijft t.o.v. </a:t>
            </a:r>
            <a:r>
              <a:rPr dirty="0" sz="2400"/>
              <a:t>afzetbeen </a:t>
            </a:r>
            <a:r>
              <a:rPr dirty="0" sz="2400" spc="-5"/>
              <a:t>gefixeerd in longitudinale</a:t>
            </a:r>
            <a:r>
              <a:rPr dirty="0" sz="2400" spc="-100"/>
              <a:t> </a:t>
            </a:r>
            <a:r>
              <a:rPr dirty="0" sz="2400" spc="-10"/>
              <a:t>vlak</a:t>
            </a:r>
            <a:endParaRPr sz="2400"/>
          </a:p>
          <a:p>
            <a:pPr marL="6794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4815" indent="-344170">
              <a:lnSpc>
                <a:spcPct val="100000"/>
              </a:lnSpc>
              <a:buChar char="•"/>
              <a:tabLst>
                <a:tab pos="425450" algn="l"/>
                <a:tab pos="426084" algn="l"/>
              </a:tabLst>
            </a:pPr>
            <a:r>
              <a:rPr dirty="0" sz="2400"/>
              <a:t>Afzet </a:t>
            </a:r>
            <a:r>
              <a:rPr dirty="0" sz="2400" spc="-5"/>
              <a:t>loodrecht </a:t>
            </a:r>
            <a:r>
              <a:rPr dirty="0" sz="2400"/>
              <a:t>op de </a:t>
            </a:r>
            <a:r>
              <a:rPr dirty="0" sz="2400" spc="-5"/>
              <a:t>rijrichting </a:t>
            </a:r>
            <a:r>
              <a:rPr dirty="0" sz="2400" spc="-10"/>
              <a:t>van </a:t>
            </a:r>
            <a:r>
              <a:rPr dirty="0" sz="2400"/>
              <a:t>de</a:t>
            </a:r>
            <a:r>
              <a:rPr dirty="0" sz="2400" spc="-5"/>
              <a:t> </a:t>
            </a:r>
            <a:r>
              <a:rPr dirty="0" sz="2400"/>
              <a:t>schaats</a:t>
            </a:r>
            <a:endParaRPr sz="2400"/>
          </a:p>
          <a:p>
            <a:pPr marL="6794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4815" indent="-344170">
              <a:lnSpc>
                <a:spcPts val="2595"/>
              </a:lnSpc>
              <a:buChar char="•"/>
              <a:tabLst>
                <a:tab pos="425450" algn="l"/>
                <a:tab pos="426084" algn="l"/>
              </a:tabLst>
            </a:pPr>
            <a:r>
              <a:rPr dirty="0" sz="2400"/>
              <a:t>Schaats </a:t>
            </a:r>
            <a:r>
              <a:rPr dirty="0" sz="2400" spc="-10"/>
              <a:t>zijwaarts </a:t>
            </a:r>
            <a:r>
              <a:rPr dirty="0" sz="2400"/>
              <a:t>mee laten lopen en </a:t>
            </a:r>
            <a:r>
              <a:rPr dirty="0" sz="2400" spc="-5"/>
              <a:t>terugsturen</a:t>
            </a:r>
            <a:r>
              <a:rPr dirty="0" sz="2400" spc="-35"/>
              <a:t> </a:t>
            </a:r>
            <a:r>
              <a:rPr dirty="0" sz="2400"/>
              <a:t>tijdens</a:t>
            </a:r>
            <a:endParaRPr sz="2400"/>
          </a:p>
          <a:p>
            <a:pPr marL="424815">
              <a:lnSpc>
                <a:spcPts val="2595"/>
              </a:lnSpc>
            </a:pPr>
            <a:r>
              <a:rPr dirty="0" sz="2400"/>
              <a:t>de</a:t>
            </a:r>
            <a:r>
              <a:rPr dirty="0" sz="2400" spc="-40"/>
              <a:t> </a:t>
            </a:r>
            <a:r>
              <a:rPr dirty="0" sz="2400"/>
              <a:t>afzet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1289" y="397840"/>
            <a:ext cx="55600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 </a:t>
            </a:r>
            <a:r>
              <a:rPr dirty="0" spc="-5"/>
              <a:t>bocht</a:t>
            </a:r>
            <a:r>
              <a:rPr dirty="0" spc="-30"/>
              <a:t> </a:t>
            </a:r>
            <a:r>
              <a:rPr dirty="0" spc="-10"/>
              <a:t>uitgangspunten</a:t>
            </a:r>
          </a:p>
        </p:txBody>
      </p:sp>
      <p:sp>
        <p:nvSpPr>
          <p:cNvPr id="4" name="object 4"/>
          <p:cNvSpPr/>
          <p:nvPr/>
        </p:nvSpPr>
        <p:spPr>
          <a:xfrm>
            <a:off x="295694" y="3837394"/>
            <a:ext cx="499833" cy="50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4370" y="2053539"/>
            <a:ext cx="8030209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ts val="2735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Zoveel mogelijk kracht </a:t>
            </a:r>
            <a:r>
              <a:rPr dirty="0" sz="2400">
                <a:latin typeface="Arial"/>
                <a:cs typeface="Arial"/>
              </a:rPr>
              <a:t>per afzet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een </a:t>
            </a:r>
            <a:r>
              <a:rPr dirty="0" sz="2400" spc="-15">
                <a:latin typeface="Arial"/>
                <a:cs typeface="Arial"/>
              </a:rPr>
              <a:t>zo </a:t>
            </a:r>
            <a:r>
              <a:rPr dirty="0" sz="2400">
                <a:latin typeface="Arial"/>
                <a:cs typeface="Arial"/>
              </a:rPr>
              <a:t>kort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mogelijke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tijd.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356870" marR="5080" indent="-344170">
              <a:lnSpc>
                <a:spcPts val="259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Het </a:t>
            </a:r>
            <a:r>
              <a:rPr dirty="0" sz="2400">
                <a:latin typeface="Arial"/>
                <a:cs typeface="Arial"/>
              </a:rPr>
              <a:t>meeste </a:t>
            </a:r>
            <a:r>
              <a:rPr dirty="0" sz="2400" spc="-5">
                <a:latin typeface="Arial"/>
                <a:cs typeface="Arial"/>
              </a:rPr>
              <a:t>vermogen wordt in ergens in </a:t>
            </a:r>
            <a:r>
              <a:rPr dirty="0" sz="2400">
                <a:latin typeface="Arial"/>
                <a:cs typeface="Arial"/>
              </a:rPr>
              <a:t>het midden </a:t>
            </a:r>
            <a:r>
              <a:rPr dirty="0" sz="2400" spc="-10">
                <a:latin typeface="Arial"/>
                <a:cs typeface="Arial"/>
              </a:rPr>
              <a:t>van  </a:t>
            </a:r>
            <a:r>
              <a:rPr dirty="0" sz="2400">
                <a:latin typeface="Arial"/>
                <a:cs typeface="Arial"/>
              </a:rPr>
              <a:t>de afzet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geleverd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25395" marR="5080" indent="-4972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Voorwaarden </a:t>
            </a:r>
            <a:r>
              <a:rPr dirty="0" spc="-5"/>
              <a:t>om succesvol  schaatsen </a:t>
            </a:r>
            <a:r>
              <a:rPr dirty="0"/>
              <a:t>aan te</a:t>
            </a:r>
            <a:r>
              <a:rPr dirty="0" spc="-40"/>
              <a:t> </a:t>
            </a:r>
            <a:r>
              <a:rPr dirty="0" spc="-5"/>
              <a:t>leren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580198"/>
            <a:ext cx="6115685" cy="339217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Kennis hebben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motorisch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leren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15">
                <a:latin typeface="Arial"/>
                <a:cs typeface="Arial"/>
              </a:rPr>
              <a:t>Weet </a:t>
            </a:r>
            <a:r>
              <a:rPr dirty="0" sz="2400">
                <a:latin typeface="Arial"/>
                <a:cs typeface="Arial"/>
              </a:rPr>
              <a:t>hebben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methodiek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latin typeface="Arial"/>
                <a:cs typeface="Arial"/>
              </a:rPr>
              <a:t>Kennis hebben </a:t>
            </a:r>
            <a:r>
              <a:rPr dirty="0" sz="2400" spc="-15" b="1">
                <a:latin typeface="Arial"/>
                <a:cs typeface="Arial"/>
              </a:rPr>
              <a:t>van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schaatstechniek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Kunnen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observeren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20">
                <a:latin typeface="Arial"/>
                <a:cs typeface="Arial"/>
              </a:rPr>
              <a:t>Wat </a:t>
            </a:r>
            <a:r>
              <a:rPr dirty="0" sz="2000" spc="-10">
                <a:latin typeface="Arial"/>
                <a:cs typeface="Arial"/>
              </a:rPr>
              <a:t>gaat hier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fout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6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Kunnen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analyseren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9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hoe </a:t>
            </a:r>
            <a:r>
              <a:rPr dirty="0" sz="2000" spc="10">
                <a:latin typeface="Arial"/>
                <a:cs typeface="Arial"/>
              </a:rPr>
              <a:t>komt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dit?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Kunnen </a:t>
            </a:r>
            <a:r>
              <a:rPr dirty="0" sz="2400" spc="-5">
                <a:latin typeface="Arial"/>
                <a:cs typeface="Arial"/>
              </a:rPr>
              <a:t>corrigeren </a:t>
            </a:r>
            <a:r>
              <a:rPr dirty="0" sz="2400">
                <a:latin typeface="Arial"/>
                <a:cs typeface="Arial"/>
              </a:rPr>
              <a:t>en </a:t>
            </a:r>
            <a:r>
              <a:rPr dirty="0" sz="2400" spc="-10">
                <a:latin typeface="Arial"/>
                <a:cs typeface="Arial"/>
              </a:rPr>
              <a:t>geven van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feedback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709" y="388365"/>
            <a:ext cx="2105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LZP</a:t>
            </a:r>
            <a:r>
              <a:rPr dirty="0" spc="-110"/>
              <a:t> </a:t>
            </a:r>
            <a:r>
              <a:rPr dirty="0" spc="-5"/>
              <a:t>bocht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881" y="1883156"/>
            <a:ext cx="7908290" cy="37445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Projectie </a:t>
            </a:r>
            <a:r>
              <a:rPr dirty="0" sz="2000" spc="-10">
                <a:latin typeface="Arial"/>
                <a:cs typeface="Arial"/>
              </a:rPr>
              <a:t>LZP </a:t>
            </a:r>
            <a:r>
              <a:rPr dirty="0" sz="2000" spc="-5">
                <a:latin typeface="Arial"/>
                <a:cs typeface="Arial"/>
              </a:rPr>
              <a:t>(sagittaal) </a:t>
            </a: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achter </a:t>
            </a:r>
            <a:r>
              <a:rPr dirty="0" sz="2000" spc="-15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de schaats na </a:t>
            </a:r>
            <a:r>
              <a:rPr dirty="0" sz="2000" spc="-10">
                <a:latin typeface="Arial"/>
                <a:cs typeface="Arial"/>
              </a:rPr>
              <a:t>plaatsen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been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naar </a:t>
            </a:r>
            <a:r>
              <a:rPr dirty="0" sz="2000" spc="-5">
                <a:latin typeface="Arial"/>
                <a:cs typeface="Arial"/>
              </a:rPr>
              <a:t>voorkant schaats </a:t>
            </a:r>
            <a:r>
              <a:rPr dirty="0" sz="2000" spc="-10">
                <a:latin typeface="Arial"/>
                <a:cs typeface="Arial"/>
              </a:rPr>
              <a:t>bij einde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afzet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Projectie LZP </a:t>
            </a:r>
            <a:r>
              <a:rPr dirty="0" sz="2000" spc="-15">
                <a:latin typeface="Arial"/>
                <a:cs typeface="Arial"/>
              </a:rPr>
              <a:t>valt </a:t>
            </a:r>
            <a:r>
              <a:rPr dirty="0" sz="2000" spc="-5">
                <a:latin typeface="Arial"/>
                <a:cs typeface="Arial"/>
              </a:rPr>
              <a:t>constant </a:t>
            </a:r>
            <a:r>
              <a:rPr dirty="0" sz="2000" spc="-10">
                <a:latin typeface="Arial"/>
                <a:cs typeface="Arial"/>
              </a:rPr>
              <a:t>buiten het steunvlak </a:t>
            </a:r>
            <a:r>
              <a:rPr dirty="0" sz="2000" spc="-5">
                <a:latin typeface="Arial"/>
                <a:cs typeface="Arial"/>
              </a:rPr>
              <a:t>(longitudiaal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transversaal)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Geen verplaatsing </a:t>
            </a:r>
            <a:r>
              <a:rPr dirty="0" sz="2000" spc="-5">
                <a:latin typeface="Arial"/>
                <a:cs typeface="Arial"/>
              </a:rPr>
              <a:t>LZP </a:t>
            </a: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linker </a:t>
            </a:r>
            <a:r>
              <a:rPr dirty="0" sz="2000" spc="-10">
                <a:latin typeface="Arial"/>
                <a:cs typeface="Arial"/>
              </a:rPr>
              <a:t>naar </a:t>
            </a:r>
            <a:r>
              <a:rPr dirty="0" sz="2000" spc="-5">
                <a:latin typeface="Arial"/>
                <a:cs typeface="Arial"/>
              </a:rPr>
              <a:t>rechterbeen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 spc="1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transversale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vlak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Kunnen hangen </a:t>
            </a:r>
            <a:r>
              <a:rPr dirty="0" sz="2000" spc="-5">
                <a:latin typeface="Arial"/>
                <a:cs typeface="Arial"/>
              </a:rPr>
              <a:t>op rechts </a:t>
            </a:r>
            <a:r>
              <a:rPr dirty="0" sz="2000" spc="-10">
                <a:latin typeface="Arial"/>
                <a:cs typeface="Arial"/>
              </a:rPr>
              <a:t>is voorwaarde </a:t>
            </a:r>
            <a:r>
              <a:rPr dirty="0" sz="2000" spc="-5">
                <a:latin typeface="Arial"/>
                <a:cs typeface="Arial"/>
              </a:rPr>
              <a:t>om te kunnen </a:t>
            </a:r>
            <a:r>
              <a:rPr dirty="0" sz="2000" spc="-10">
                <a:latin typeface="Arial"/>
                <a:cs typeface="Arial"/>
              </a:rPr>
              <a:t>hangen</a:t>
            </a:r>
            <a:r>
              <a:rPr dirty="0" sz="2000" spc="19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op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links. </a:t>
            </a:r>
            <a:r>
              <a:rPr dirty="0" sz="2000" spc="-10">
                <a:latin typeface="Arial"/>
                <a:cs typeface="Arial"/>
              </a:rPr>
              <a:t>Moet </a:t>
            </a:r>
            <a:r>
              <a:rPr dirty="0" sz="2000">
                <a:latin typeface="Arial"/>
                <a:cs typeface="Arial"/>
              </a:rPr>
              <a:t>je </a:t>
            </a:r>
            <a:r>
              <a:rPr dirty="0" sz="2000" spc="-10">
                <a:latin typeface="Arial"/>
                <a:cs typeface="Arial"/>
              </a:rPr>
              <a:t>kunnen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“</a:t>
            </a:r>
            <a:r>
              <a:rPr dirty="0" sz="2000" spc="-10" i="1">
                <a:latin typeface="Arial"/>
                <a:cs typeface="Arial"/>
              </a:rPr>
              <a:t>voelen”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763" y="478358"/>
            <a:ext cx="257302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LZP</a:t>
            </a:r>
            <a:r>
              <a:rPr dirty="0" sz="4400" spc="-90"/>
              <a:t> </a:t>
            </a:r>
            <a:r>
              <a:rPr dirty="0" sz="4400"/>
              <a:t>bocht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96619" y="1723517"/>
            <a:ext cx="5635624" cy="3649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8509" y="5402376"/>
            <a:ext cx="67284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Kunnen </a:t>
            </a:r>
            <a:r>
              <a:rPr dirty="0" sz="1800" spc="5">
                <a:latin typeface="Arial"/>
                <a:cs typeface="Arial"/>
              </a:rPr>
              <a:t>hangen </a:t>
            </a:r>
            <a:r>
              <a:rPr dirty="0" sz="1800">
                <a:latin typeface="Arial"/>
                <a:cs typeface="Arial"/>
              </a:rPr>
              <a:t>op rechts is </a:t>
            </a:r>
            <a:r>
              <a:rPr dirty="0" sz="1800" spc="-5">
                <a:latin typeface="Arial"/>
                <a:cs typeface="Arial"/>
              </a:rPr>
              <a:t>voorwaarde </a:t>
            </a:r>
            <a:r>
              <a:rPr dirty="0" sz="1800" spc="5">
                <a:latin typeface="Arial"/>
                <a:cs typeface="Arial"/>
              </a:rPr>
              <a:t>om </a:t>
            </a:r>
            <a:r>
              <a:rPr dirty="0" sz="1800">
                <a:latin typeface="Arial"/>
                <a:cs typeface="Arial"/>
              </a:rPr>
              <a:t>te </a:t>
            </a:r>
            <a:r>
              <a:rPr dirty="0" sz="1800" spc="5">
                <a:latin typeface="Arial"/>
                <a:cs typeface="Arial"/>
              </a:rPr>
              <a:t>kunnen hangen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latin typeface="Arial"/>
                <a:cs typeface="Arial"/>
              </a:rPr>
              <a:t>links, moet </a:t>
            </a:r>
            <a:r>
              <a:rPr dirty="0" sz="1800">
                <a:latin typeface="Arial"/>
                <a:cs typeface="Arial"/>
              </a:rPr>
              <a:t>je </a:t>
            </a:r>
            <a:r>
              <a:rPr dirty="0" sz="1800" spc="5">
                <a:latin typeface="Arial"/>
                <a:cs typeface="Arial"/>
              </a:rPr>
              <a:t>kunnen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“</a:t>
            </a:r>
            <a:r>
              <a:rPr dirty="0" sz="1800" spc="5" i="1">
                <a:latin typeface="Arial"/>
                <a:cs typeface="Arial"/>
              </a:rPr>
              <a:t>voelen”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832" y="316814"/>
            <a:ext cx="37033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Verzamelen</a:t>
            </a:r>
            <a:r>
              <a:rPr dirty="0" spc="-30"/>
              <a:t> </a:t>
            </a:r>
            <a:r>
              <a:rPr dirty="0" spc="-10"/>
              <a:t>bocht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747" y="1955114"/>
            <a:ext cx="7807959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>
                <a:latin typeface="Arial"/>
                <a:cs typeface="Arial"/>
              </a:rPr>
              <a:t>Omdat </a:t>
            </a:r>
            <a:r>
              <a:rPr dirty="0" sz="2000" spc="-10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de bocht </a:t>
            </a:r>
            <a:r>
              <a:rPr dirty="0" sz="2000" spc="-10">
                <a:latin typeface="Arial"/>
                <a:cs typeface="Arial"/>
              </a:rPr>
              <a:t>altijd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10">
                <a:latin typeface="Arial"/>
                <a:cs typeface="Arial"/>
              </a:rPr>
              <a:t>één van beide benen wordt afgezet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er </a:t>
            </a:r>
            <a:r>
              <a:rPr dirty="0" sz="2000" spc="-10">
                <a:latin typeface="Arial"/>
                <a:cs typeface="Arial"/>
              </a:rPr>
              <a:t>geen </a:t>
            </a:r>
            <a:r>
              <a:rPr dirty="0" sz="2000">
                <a:latin typeface="Arial"/>
                <a:cs typeface="Arial"/>
              </a:rPr>
              <a:t>sprake </a:t>
            </a:r>
            <a:r>
              <a:rPr dirty="0" sz="2000" spc="-10">
                <a:latin typeface="Arial"/>
                <a:cs typeface="Arial"/>
              </a:rPr>
              <a:t>van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verzamelen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marR="817244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Linkerbeen </a:t>
            </a:r>
            <a:r>
              <a:rPr dirty="0" sz="2000" spc="-10">
                <a:latin typeface="Arial"/>
                <a:cs typeface="Arial"/>
              </a:rPr>
              <a:t>wordt </a:t>
            </a:r>
            <a:r>
              <a:rPr dirty="0" sz="2000" spc="-5">
                <a:latin typeface="Arial"/>
                <a:cs typeface="Arial"/>
              </a:rPr>
              <a:t>na </a:t>
            </a:r>
            <a:r>
              <a:rPr dirty="0" sz="2000" spc="-10">
                <a:latin typeface="Arial"/>
                <a:cs typeface="Arial"/>
              </a:rPr>
              <a:t>afzet </a:t>
            </a:r>
            <a:r>
              <a:rPr dirty="0" sz="2000" spc="-5">
                <a:latin typeface="Arial"/>
                <a:cs typeface="Arial"/>
              </a:rPr>
              <a:t>actief </a:t>
            </a:r>
            <a:r>
              <a:rPr dirty="0" sz="2000" spc="-10">
                <a:latin typeface="Arial"/>
                <a:cs typeface="Arial"/>
              </a:rPr>
              <a:t>achter het </a:t>
            </a:r>
            <a:r>
              <a:rPr dirty="0" sz="2000" spc="-15">
                <a:latin typeface="Arial"/>
                <a:cs typeface="Arial"/>
              </a:rPr>
              <a:t>zich </a:t>
            </a:r>
            <a:r>
              <a:rPr dirty="0" sz="2000">
                <a:latin typeface="Arial"/>
                <a:cs typeface="Arial"/>
              </a:rPr>
              <a:t>strekkende  </a:t>
            </a:r>
            <a:r>
              <a:rPr dirty="0" sz="2000" spc="-5">
                <a:latin typeface="Arial"/>
                <a:cs typeface="Arial"/>
              </a:rPr>
              <a:t>rechterbeen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doorgehaald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marR="832485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Rechterbeen wordt </a:t>
            </a:r>
            <a:r>
              <a:rPr dirty="0" sz="2000" spc="-5">
                <a:latin typeface="Arial"/>
                <a:cs typeface="Arial"/>
              </a:rPr>
              <a:t>na </a:t>
            </a:r>
            <a:r>
              <a:rPr dirty="0" sz="2000" spc="-10">
                <a:latin typeface="Arial"/>
                <a:cs typeface="Arial"/>
              </a:rPr>
              <a:t>afzet </a:t>
            </a:r>
            <a:r>
              <a:rPr dirty="0" sz="2000" spc="-5">
                <a:latin typeface="Arial"/>
                <a:cs typeface="Arial"/>
              </a:rPr>
              <a:t>actief </a:t>
            </a:r>
            <a:r>
              <a:rPr dirty="0" sz="2000" spc="-10">
                <a:latin typeface="Arial"/>
                <a:cs typeface="Arial"/>
              </a:rPr>
              <a:t>over het </a:t>
            </a:r>
            <a:r>
              <a:rPr dirty="0" sz="2000" spc="-15">
                <a:latin typeface="Arial"/>
                <a:cs typeface="Arial"/>
              </a:rPr>
              <a:t>zich </a:t>
            </a:r>
            <a:r>
              <a:rPr dirty="0" sz="2000">
                <a:latin typeface="Arial"/>
                <a:cs typeface="Arial"/>
              </a:rPr>
              <a:t>strekkende  </a:t>
            </a:r>
            <a:r>
              <a:rPr dirty="0" sz="2000" spc="-5">
                <a:latin typeface="Arial"/>
                <a:cs typeface="Arial"/>
              </a:rPr>
              <a:t>linkerbeen </a:t>
            </a:r>
            <a:r>
              <a:rPr dirty="0" sz="2000" spc="-10">
                <a:latin typeface="Arial"/>
                <a:cs typeface="Arial"/>
              </a:rPr>
              <a:t>heen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geplaatst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Deelzwaartepunten dichtbij </a:t>
            </a:r>
            <a:r>
              <a:rPr dirty="0" sz="2000" spc="-5">
                <a:latin typeface="Arial"/>
                <a:cs typeface="Arial"/>
              </a:rPr>
              <a:t>LZP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houden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4010" y="262204"/>
            <a:ext cx="453072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Verzamelen</a:t>
            </a:r>
            <a:r>
              <a:rPr dirty="0" sz="4400" spc="-55"/>
              <a:t> </a:t>
            </a:r>
            <a:r>
              <a:rPr dirty="0" sz="4400"/>
              <a:t>bocht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7504" y="1844929"/>
            <a:ext cx="4203700" cy="339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55972" y="1844929"/>
            <a:ext cx="4552950" cy="34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8267" y="5546547"/>
            <a:ext cx="4149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dirty="0" sz="1800" spc="-5">
                <a:latin typeface="Arial"/>
                <a:cs typeface="Arial"/>
              </a:rPr>
              <a:t>Deelzwaartepunten </a:t>
            </a:r>
            <a:r>
              <a:rPr dirty="0" sz="1800">
                <a:latin typeface="Arial"/>
                <a:cs typeface="Arial"/>
              </a:rPr>
              <a:t>dichtbij LZP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houden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628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Route </a:t>
            </a:r>
            <a:r>
              <a:rPr dirty="0"/>
              <a:t>van </a:t>
            </a:r>
            <a:r>
              <a:rPr dirty="0" spc="-5"/>
              <a:t>de schaats</a:t>
            </a:r>
            <a:r>
              <a:rPr dirty="0" spc="-55"/>
              <a:t> </a:t>
            </a:r>
            <a:r>
              <a:rPr dirty="0" spc="-10"/>
              <a:t>bocht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088" y="2027300"/>
            <a:ext cx="193103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dirty="0" sz="2000" spc="-5">
                <a:latin typeface="Arial"/>
                <a:cs typeface="Arial"/>
              </a:rPr>
              <a:t>-	</a:t>
            </a:r>
            <a:r>
              <a:rPr dirty="0" sz="2000" spc="-10">
                <a:latin typeface="Arial"/>
                <a:cs typeface="Arial"/>
              </a:rPr>
              <a:t>Geen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S-curve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982" y="1052817"/>
            <a:ext cx="2743098" cy="2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4996" y="1052817"/>
            <a:ext cx="917384" cy="511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27982" y="3606394"/>
            <a:ext cx="2743098" cy="2559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3656" y="5621832"/>
            <a:ext cx="28759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 indent="-75565">
              <a:lnSpc>
                <a:spcPct val="100000"/>
              </a:lnSpc>
              <a:spcBef>
                <a:spcPts val="105"/>
              </a:spcBef>
              <a:buChar char="•"/>
              <a:tabLst>
                <a:tab pos="88900" algn="l"/>
              </a:tabLst>
            </a:pPr>
            <a:r>
              <a:rPr dirty="0" sz="1000" spc="-5">
                <a:latin typeface="Arial"/>
                <a:cs typeface="Arial"/>
              </a:rPr>
              <a:t>Bron:Handboek </a:t>
            </a:r>
            <a:r>
              <a:rPr dirty="0" sz="1000">
                <a:latin typeface="Arial"/>
                <a:cs typeface="Arial"/>
              </a:rPr>
              <a:t>Wedstrijdschaatsen Gemser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1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177" y="339928"/>
            <a:ext cx="525526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98370" marR="5080" indent="-21863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Overgang </a:t>
            </a:r>
            <a:r>
              <a:rPr dirty="0" spc="-5"/>
              <a:t>bocht </a:t>
            </a:r>
            <a:r>
              <a:rPr dirty="0"/>
              <a:t>→ </a:t>
            </a:r>
            <a:r>
              <a:rPr dirty="0" spc="-5"/>
              <a:t>rechte  </a:t>
            </a:r>
            <a:r>
              <a:rPr dirty="0" spc="-10"/>
              <a:t>eind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2171141"/>
            <a:ext cx="7851140" cy="2098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Laatste bochtslag op </a:t>
            </a:r>
            <a:r>
              <a:rPr dirty="0" sz="2000" spc="-10">
                <a:latin typeface="Arial"/>
                <a:cs typeface="Arial"/>
              </a:rPr>
              <a:t>het </a:t>
            </a:r>
            <a:r>
              <a:rPr dirty="0" sz="2000" spc="-5">
                <a:latin typeface="Arial"/>
                <a:cs typeface="Arial"/>
              </a:rPr>
              <a:t>rechte </a:t>
            </a:r>
            <a:r>
              <a:rPr dirty="0" sz="2000" spc="-10">
                <a:latin typeface="Arial"/>
                <a:cs typeface="Arial"/>
              </a:rPr>
              <a:t>einde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maken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Laatste bochtslag op rechts </a:t>
            </a:r>
            <a:r>
              <a:rPr dirty="0" sz="2000" spc="-10">
                <a:latin typeface="Arial"/>
                <a:cs typeface="Arial"/>
              </a:rPr>
              <a:t>goed </a:t>
            </a:r>
            <a:r>
              <a:rPr dirty="0" sz="2000" spc="5">
                <a:latin typeface="Arial"/>
                <a:cs typeface="Arial"/>
              </a:rPr>
              <a:t>mee </a:t>
            </a:r>
            <a:r>
              <a:rPr dirty="0" sz="2000" spc="-10">
                <a:latin typeface="Arial"/>
                <a:cs typeface="Arial"/>
              </a:rPr>
              <a:t>naar voren </a:t>
            </a:r>
            <a:r>
              <a:rPr dirty="0" sz="2000" spc="-5">
                <a:latin typeface="Arial"/>
                <a:cs typeface="Arial"/>
              </a:rPr>
              <a:t>nemen,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hiermee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druk </a:t>
            </a:r>
            <a:r>
              <a:rPr dirty="0" sz="2000">
                <a:latin typeface="Arial"/>
                <a:cs typeface="Arial"/>
              </a:rPr>
              <a:t>je </a:t>
            </a:r>
            <a:r>
              <a:rPr dirty="0" sz="2000" spc="-10">
                <a:latin typeface="Arial"/>
                <a:cs typeface="Arial"/>
              </a:rPr>
              <a:t>de laatste </a:t>
            </a:r>
            <a:r>
              <a:rPr dirty="0" sz="2000" spc="-5">
                <a:latin typeface="Arial"/>
                <a:cs typeface="Arial"/>
              </a:rPr>
              <a:t>linker schaats recht </a:t>
            </a:r>
            <a:r>
              <a:rPr dirty="0" sz="2000" spc="-10">
                <a:latin typeface="Arial"/>
                <a:cs typeface="Arial"/>
              </a:rPr>
              <a:t>het </a:t>
            </a:r>
            <a:r>
              <a:rPr dirty="0" sz="2000" spc="-5">
                <a:latin typeface="Arial"/>
                <a:cs typeface="Arial"/>
              </a:rPr>
              <a:t>rechte </a:t>
            </a:r>
            <a:r>
              <a:rPr dirty="0" sz="2000" spc="-10">
                <a:latin typeface="Arial"/>
                <a:cs typeface="Arial"/>
              </a:rPr>
              <a:t>eind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Schouder </a:t>
            </a:r>
            <a:r>
              <a:rPr dirty="0" sz="2000" spc="-5">
                <a:latin typeface="Arial"/>
                <a:cs typeface="Arial"/>
              </a:rPr>
              <a:t>– </a:t>
            </a:r>
            <a:r>
              <a:rPr dirty="0" sz="2000" spc="-10">
                <a:latin typeface="Arial"/>
                <a:cs typeface="Arial"/>
              </a:rPr>
              <a:t>heuplijn </a:t>
            </a:r>
            <a:r>
              <a:rPr dirty="0" sz="2000" spc="-5">
                <a:latin typeface="Arial"/>
                <a:cs typeface="Arial"/>
              </a:rPr>
              <a:t>frontaal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richten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4" y="1988845"/>
            <a:ext cx="7992872" cy="396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1076" y="641680"/>
            <a:ext cx="62458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Overgang bocht </a:t>
            </a:r>
            <a:r>
              <a:rPr dirty="0"/>
              <a:t>→ rechte</a:t>
            </a:r>
            <a:r>
              <a:rPr dirty="0" spc="-60"/>
              <a:t> </a:t>
            </a:r>
            <a:r>
              <a:rPr dirty="0" spc="-10"/>
              <a:t>eind</a:t>
            </a:r>
          </a:p>
        </p:txBody>
      </p:sp>
      <p:sp>
        <p:nvSpPr>
          <p:cNvPr id="4" name="object 4"/>
          <p:cNvSpPr/>
          <p:nvPr/>
        </p:nvSpPr>
        <p:spPr>
          <a:xfrm>
            <a:off x="5796026" y="4508500"/>
            <a:ext cx="1367155" cy="360680"/>
          </a:xfrm>
          <a:custGeom>
            <a:avLst/>
            <a:gdLst/>
            <a:ahLst/>
            <a:cxnLst/>
            <a:rect l="l" t="t" r="r" b="b"/>
            <a:pathLst>
              <a:path w="1367154" h="360679">
                <a:moveTo>
                  <a:pt x="1366774" y="360299"/>
                </a:moveTo>
                <a:lnTo>
                  <a:pt x="1312619" y="355403"/>
                </a:lnTo>
                <a:lnTo>
                  <a:pt x="1258804" y="350295"/>
                </a:lnTo>
                <a:lnTo>
                  <a:pt x="1205747" y="344866"/>
                </a:lnTo>
                <a:lnTo>
                  <a:pt x="1153862" y="339007"/>
                </a:lnTo>
                <a:lnTo>
                  <a:pt x="1103566" y="332610"/>
                </a:lnTo>
                <a:lnTo>
                  <a:pt x="1055275" y="325566"/>
                </a:lnTo>
                <a:lnTo>
                  <a:pt x="1009405" y="317767"/>
                </a:lnTo>
                <a:lnTo>
                  <a:pt x="966372" y="309103"/>
                </a:lnTo>
                <a:lnTo>
                  <a:pt x="926592" y="299466"/>
                </a:lnTo>
                <a:lnTo>
                  <a:pt x="863698" y="278285"/>
                </a:lnTo>
                <a:lnTo>
                  <a:pt x="810296" y="253099"/>
                </a:lnTo>
                <a:lnTo>
                  <a:pt x="764020" y="226579"/>
                </a:lnTo>
                <a:lnTo>
                  <a:pt x="722506" y="201393"/>
                </a:lnTo>
                <a:lnTo>
                  <a:pt x="683387" y="180213"/>
                </a:lnTo>
                <a:lnTo>
                  <a:pt x="642326" y="160615"/>
                </a:lnTo>
                <a:lnTo>
                  <a:pt x="578016" y="132849"/>
                </a:lnTo>
                <a:lnTo>
                  <a:pt x="536956" y="119253"/>
                </a:lnTo>
                <a:lnTo>
                  <a:pt x="495353" y="107302"/>
                </a:lnTo>
                <a:lnTo>
                  <a:pt x="448832" y="95370"/>
                </a:lnTo>
                <a:lnTo>
                  <a:pt x="398689" y="83445"/>
                </a:lnTo>
                <a:lnTo>
                  <a:pt x="346224" y="71513"/>
                </a:lnTo>
                <a:lnTo>
                  <a:pt x="292735" y="59563"/>
                </a:lnTo>
                <a:lnTo>
                  <a:pt x="243366" y="48915"/>
                </a:lnTo>
                <a:lnTo>
                  <a:pt x="187856" y="37375"/>
                </a:lnTo>
                <a:lnTo>
                  <a:pt x="130984" y="25828"/>
                </a:lnTo>
                <a:lnTo>
                  <a:pt x="77531" y="15160"/>
                </a:lnTo>
                <a:lnTo>
                  <a:pt x="32276" y="625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96506" y="4257675"/>
            <a:ext cx="1350645" cy="358775"/>
          </a:xfrm>
          <a:custGeom>
            <a:avLst/>
            <a:gdLst/>
            <a:ahLst/>
            <a:cxnLst/>
            <a:rect l="l" t="t" r="r" b="b"/>
            <a:pathLst>
              <a:path w="1350645" h="358775">
                <a:moveTo>
                  <a:pt x="1350136" y="0"/>
                </a:moveTo>
                <a:lnTo>
                  <a:pt x="1296274" y="6737"/>
                </a:lnTo>
                <a:lnTo>
                  <a:pt x="1242750" y="13617"/>
                </a:lnTo>
                <a:lnTo>
                  <a:pt x="1189985" y="20705"/>
                </a:lnTo>
                <a:lnTo>
                  <a:pt x="1138402" y="28070"/>
                </a:lnTo>
                <a:lnTo>
                  <a:pt x="1088424" y="35777"/>
                </a:lnTo>
                <a:lnTo>
                  <a:pt x="1040473" y="43894"/>
                </a:lnTo>
                <a:lnTo>
                  <a:pt x="994971" y="52488"/>
                </a:lnTo>
                <a:lnTo>
                  <a:pt x="952340" y="61626"/>
                </a:lnTo>
                <a:lnTo>
                  <a:pt x="913002" y="71374"/>
                </a:lnTo>
                <a:lnTo>
                  <a:pt x="851065" y="91598"/>
                </a:lnTo>
                <a:lnTo>
                  <a:pt x="798778" y="114511"/>
                </a:lnTo>
                <a:lnTo>
                  <a:pt x="753659" y="138106"/>
                </a:lnTo>
                <a:lnTo>
                  <a:pt x="713228" y="160379"/>
                </a:lnTo>
                <a:lnTo>
                  <a:pt x="675004" y="179324"/>
                </a:lnTo>
                <a:lnTo>
                  <a:pt x="634827" y="197171"/>
                </a:lnTo>
                <a:lnTo>
                  <a:pt x="571759" y="222722"/>
                </a:lnTo>
                <a:lnTo>
                  <a:pt x="531367" y="235711"/>
                </a:lnTo>
                <a:lnTo>
                  <a:pt x="490299" y="247374"/>
                </a:lnTo>
                <a:lnTo>
                  <a:pt x="444311" y="259305"/>
                </a:lnTo>
                <a:lnTo>
                  <a:pt x="394701" y="271437"/>
                </a:lnTo>
                <a:lnTo>
                  <a:pt x="342769" y="283703"/>
                </a:lnTo>
                <a:lnTo>
                  <a:pt x="289813" y="296037"/>
                </a:lnTo>
                <a:lnTo>
                  <a:pt x="240979" y="307095"/>
                </a:lnTo>
                <a:lnTo>
                  <a:pt x="186031" y="319188"/>
                </a:lnTo>
                <a:lnTo>
                  <a:pt x="129714" y="331358"/>
                </a:lnTo>
                <a:lnTo>
                  <a:pt x="76773" y="342650"/>
                </a:lnTo>
                <a:lnTo>
                  <a:pt x="31954" y="352108"/>
                </a:lnTo>
                <a:lnTo>
                  <a:pt x="0" y="3587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6825" y="4234363"/>
            <a:ext cx="1008380" cy="168275"/>
          </a:xfrm>
          <a:custGeom>
            <a:avLst/>
            <a:gdLst/>
            <a:ahLst/>
            <a:cxnLst/>
            <a:rect l="l" t="t" r="r" b="b"/>
            <a:pathLst>
              <a:path w="1008379" h="168275">
                <a:moveTo>
                  <a:pt x="0" y="155010"/>
                </a:moveTo>
                <a:lnTo>
                  <a:pt x="41564" y="160549"/>
                </a:lnTo>
                <a:lnTo>
                  <a:pt x="84356" y="165283"/>
                </a:lnTo>
                <a:lnTo>
                  <a:pt x="129349" y="168155"/>
                </a:lnTo>
                <a:lnTo>
                  <a:pt x="177517" y="168105"/>
                </a:lnTo>
                <a:lnTo>
                  <a:pt x="229834" y="164076"/>
                </a:lnTo>
                <a:lnTo>
                  <a:pt x="287274" y="155010"/>
                </a:lnTo>
                <a:lnTo>
                  <a:pt x="329942" y="144585"/>
                </a:lnTo>
                <a:lnTo>
                  <a:pt x="376730" y="129946"/>
                </a:lnTo>
                <a:lnTo>
                  <a:pt x="426461" y="112296"/>
                </a:lnTo>
                <a:lnTo>
                  <a:pt x="477957" y="92840"/>
                </a:lnTo>
                <a:lnTo>
                  <a:pt x="530041" y="72781"/>
                </a:lnTo>
                <a:lnTo>
                  <a:pt x="581537" y="53325"/>
                </a:lnTo>
                <a:lnTo>
                  <a:pt x="631268" y="35676"/>
                </a:lnTo>
                <a:lnTo>
                  <a:pt x="678056" y="21036"/>
                </a:lnTo>
                <a:lnTo>
                  <a:pt x="720725" y="10611"/>
                </a:lnTo>
                <a:lnTo>
                  <a:pt x="780599" y="2321"/>
                </a:lnTo>
                <a:lnTo>
                  <a:pt x="838275" y="0"/>
                </a:lnTo>
                <a:lnTo>
                  <a:pt x="891809" y="1658"/>
                </a:lnTo>
                <a:lnTo>
                  <a:pt x="939259" y="5305"/>
                </a:lnTo>
                <a:lnTo>
                  <a:pt x="978679" y="8953"/>
                </a:lnTo>
                <a:lnTo>
                  <a:pt x="1008126" y="106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87700" y="3644900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0" y="0"/>
                </a:moveTo>
                <a:lnTo>
                  <a:pt x="42404" y="38822"/>
                </a:lnTo>
                <a:lnTo>
                  <a:pt x="84666" y="77595"/>
                </a:lnTo>
                <a:lnTo>
                  <a:pt x="126637" y="116199"/>
                </a:lnTo>
                <a:lnTo>
                  <a:pt x="168172" y="154513"/>
                </a:lnTo>
                <a:lnTo>
                  <a:pt x="209123" y="192419"/>
                </a:lnTo>
                <a:lnTo>
                  <a:pt x="249343" y="229796"/>
                </a:lnTo>
                <a:lnTo>
                  <a:pt x="288686" y="266525"/>
                </a:lnTo>
                <a:lnTo>
                  <a:pt x="327005" y="302486"/>
                </a:lnTo>
                <a:lnTo>
                  <a:pt x="364152" y="337560"/>
                </a:lnTo>
                <a:lnTo>
                  <a:pt x="399981" y="371626"/>
                </a:lnTo>
                <a:lnTo>
                  <a:pt x="434345" y="404566"/>
                </a:lnTo>
                <a:lnTo>
                  <a:pt x="467097" y="436259"/>
                </a:lnTo>
                <a:lnTo>
                  <a:pt x="498089" y="466586"/>
                </a:lnTo>
                <a:lnTo>
                  <a:pt x="527177" y="495427"/>
                </a:lnTo>
                <a:lnTo>
                  <a:pt x="574403" y="543710"/>
                </a:lnTo>
                <a:lnTo>
                  <a:pt x="617739" y="589966"/>
                </a:lnTo>
                <a:lnTo>
                  <a:pt x="657117" y="633609"/>
                </a:lnTo>
                <a:lnTo>
                  <a:pt x="692467" y="674052"/>
                </a:lnTo>
                <a:lnTo>
                  <a:pt x="723721" y="710709"/>
                </a:lnTo>
                <a:lnTo>
                  <a:pt x="750812" y="742993"/>
                </a:lnTo>
                <a:lnTo>
                  <a:pt x="773669" y="770318"/>
                </a:lnTo>
                <a:lnTo>
                  <a:pt x="792226" y="7920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8425" y="3933825"/>
            <a:ext cx="720725" cy="717550"/>
          </a:xfrm>
          <a:custGeom>
            <a:avLst/>
            <a:gdLst/>
            <a:ahLst/>
            <a:cxnLst/>
            <a:rect l="l" t="t" r="r" b="b"/>
            <a:pathLst>
              <a:path w="720725" h="717550">
                <a:moveTo>
                  <a:pt x="0" y="0"/>
                </a:moveTo>
                <a:lnTo>
                  <a:pt x="41557" y="37876"/>
                </a:lnTo>
                <a:lnTo>
                  <a:pt x="82945" y="75686"/>
                </a:lnTo>
                <a:lnTo>
                  <a:pt x="123996" y="113295"/>
                </a:lnTo>
                <a:lnTo>
                  <a:pt x="164545" y="150567"/>
                </a:lnTo>
                <a:lnTo>
                  <a:pt x="204427" y="187369"/>
                </a:lnTo>
                <a:lnTo>
                  <a:pt x="243476" y="223566"/>
                </a:lnTo>
                <a:lnTo>
                  <a:pt x="281525" y="259022"/>
                </a:lnTo>
                <a:lnTo>
                  <a:pt x="318409" y="293605"/>
                </a:lnTo>
                <a:lnTo>
                  <a:pt x="353962" y="327178"/>
                </a:lnTo>
                <a:lnTo>
                  <a:pt x="388019" y="359608"/>
                </a:lnTo>
                <a:lnTo>
                  <a:pt x="420413" y="390760"/>
                </a:lnTo>
                <a:lnTo>
                  <a:pt x="450979" y="420499"/>
                </a:lnTo>
                <a:lnTo>
                  <a:pt x="479552" y="448691"/>
                </a:lnTo>
                <a:lnTo>
                  <a:pt x="528374" y="498547"/>
                </a:lnTo>
                <a:lnTo>
                  <a:pt x="572562" y="545913"/>
                </a:lnTo>
                <a:lnTo>
                  <a:pt x="612023" y="589993"/>
                </a:lnTo>
                <a:lnTo>
                  <a:pt x="646663" y="629992"/>
                </a:lnTo>
                <a:lnTo>
                  <a:pt x="676389" y="665114"/>
                </a:lnTo>
                <a:lnTo>
                  <a:pt x="701107" y="694565"/>
                </a:lnTo>
                <a:lnTo>
                  <a:pt x="720725" y="717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8925" y="3429000"/>
            <a:ext cx="358775" cy="647700"/>
          </a:xfrm>
          <a:custGeom>
            <a:avLst/>
            <a:gdLst/>
            <a:ahLst/>
            <a:cxnLst/>
            <a:rect l="l" t="t" r="r" b="b"/>
            <a:pathLst>
              <a:path w="358775" h="647700">
                <a:moveTo>
                  <a:pt x="0" y="0"/>
                </a:moveTo>
                <a:lnTo>
                  <a:pt x="29845" y="49365"/>
                </a:lnTo>
                <a:lnTo>
                  <a:pt x="59442" y="98495"/>
                </a:lnTo>
                <a:lnTo>
                  <a:pt x="88542" y="147023"/>
                </a:lnTo>
                <a:lnTo>
                  <a:pt x="116895" y="194582"/>
                </a:lnTo>
                <a:lnTo>
                  <a:pt x="144253" y="240806"/>
                </a:lnTo>
                <a:lnTo>
                  <a:pt x="170368" y="285326"/>
                </a:lnTo>
                <a:lnTo>
                  <a:pt x="194989" y="327777"/>
                </a:lnTo>
                <a:lnTo>
                  <a:pt x="217869" y="367792"/>
                </a:lnTo>
                <a:lnTo>
                  <a:pt x="238760" y="405003"/>
                </a:lnTo>
                <a:lnTo>
                  <a:pt x="272114" y="467416"/>
                </a:lnTo>
                <a:lnTo>
                  <a:pt x="300920" y="524868"/>
                </a:lnTo>
                <a:lnTo>
                  <a:pt x="325051" y="575383"/>
                </a:lnTo>
                <a:lnTo>
                  <a:pt x="344379" y="616985"/>
                </a:lnTo>
                <a:lnTo>
                  <a:pt x="358775" y="6477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97125" y="2997200"/>
            <a:ext cx="287655" cy="720725"/>
          </a:xfrm>
          <a:custGeom>
            <a:avLst/>
            <a:gdLst/>
            <a:ahLst/>
            <a:cxnLst/>
            <a:rect l="l" t="t" r="r" b="b"/>
            <a:pathLst>
              <a:path w="287655" h="720725">
                <a:moveTo>
                  <a:pt x="0" y="0"/>
                </a:moveTo>
                <a:lnTo>
                  <a:pt x="21536" y="49461"/>
                </a:lnTo>
                <a:lnTo>
                  <a:pt x="42921" y="98739"/>
                </a:lnTo>
                <a:lnTo>
                  <a:pt x="64011" y="147538"/>
                </a:lnTo>
                <a:lnTo>
                  <a:pt x="84661" y="195559"/>
                </a:lnTo>
                <a:lnTo>
                  <a:pt x="104727" y="242506"/>
                </a:lnTo>
                <a:lnTo>
                  <a:pt x="124065" y="288081"/>
                </a:lnTo>
                <a:lnTo>
                  <a:pt x="142532" y="331988"/>
                </a:lnTo>
                <a:lnTo>
                  <a:pt x="159983" y="373928"/>
                </a:lnTo>
                <a:lnTo>
                  <a:pt x="176274" y="413605"/>
                </a:lnTo>
                <a:lnTo>
                  <a:pt x="191262" y="450723"/>
                </a:lnTo>
                <a:lnTo>
                  <a:pt x="213773" y="508911"/>
                </a:lnTo>
                <a:lnTo>
                  <a:pt x="233769" y="563508"/>
                </a:lnTo>
                <a:lnTo>
                  <a:pt x="251190" y="613251"/>
                </a:lnTo>
                <a:lnTo>
                  <a:pt x="265975" y="656876"/>
                </a:lnTo>
                <a:lnTo>
                  <a:pt x="278065" y="693122"/>
                </a:lnTo>
                <a:lnTo>
                  <a:pt x="287401" y="720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0626" y="4221098"/>
            <a:ext cx="792480" cy="647700"/>
          </a:xfrm>
          <a:custGeom>
            <a:avLst/>
            <a:gdLst/>
            <a:ahLst/>
            <a:cxnLst/>
            <a:rect l="l" t="t" r="r" b="b"/>
            <a:pathLst>
              <a:path w="792479" h="647700">
                <a:moveTo>
                  <a:pt x="0" y="0"/>
                </a:moveTo>
                <a:lnTo>
                  <a:pt x="45660" y="34211"/>
                </a:lnTo>
                <a:lnTo>
                  <a:pt x="91137" y="68359"/>
                </a:lnTo>
                <a:lnTo>
                  <a:pt x="136249" y="102323"/>
                </a:lnTo>
                <a:lnTo>
                  <a:pt x="180813" y="135982"/>
                </a:lnTo>
                <a:lnTo>
                  <a:pt x="224645" y="169214"/>
                </a:lnTo>
                <a:lnTo>
                  <a:pt x="267563" y="201897"/>
                </a:lnTo>
                <a:lnTo>
                  <a:pt x="309385" y="233910"/>
                </a:lnTo>
                <a:lnTo>
                  <a:pt x="349928" y="265133"/>
                </a:lnTo>
                <a:lnTo>
                  <a:pt x="389008" y="295443"/>
                </a:lnTo>
                <a:lnTo>
                  <a:pt x="426443" y="324719"/>
                </a:lnTo>
                <a:lnTo>
                  <a:pt x="462050" y="352840"/>
                </a:lnTo>
                <a:lnTo>
                  <a:pt x="495646" y="379684"/>
                </a:lnTo>
                <a:lnTo>
                  <a:pt x="527050" y="405130"/>
                </a:lnTo>
                <a:lnTo>
                  <a:pt x="580707" y="450124"/>
                </a:lnTo>
                <a:lnTo>
                  <a:pt x="629270" y="492863"/>
                </a:lnTo>
                <a:lnTo>
                  <a:pt x="672637" y="532632"/>
                </a:lnTo>
                <a:lnTo>
                  <a:pt x="710706" y="568716"/>
                </a:lnTo>
                <a:lnTo>
                  <a:pt x="743373" y="600398"/>
                </a:lnTo>
                <a:lnTo>
                  <a:pt x="770538" y="626965"/>
                </a:lnTo>
                <a:lnTo>
                  <a:pt x="792099" y="64770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772843"/>
            <a:ext cx="7632827" cy="410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0720" y="466801"/>
            <a:ext cx="527621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34489" marR="5080" indent="-1622425">
              <a:lnSpc>
                <a:spcPct val="100000"/>
              </a:lnSpc>
              <a:spcBef>
                <a:spcPts val="95"/>
              </a:spcBef>
            </a:pPr>
            <a:r>
              <a:rPr dirty="0" sz="3200" spc="-5"/>
              <a:t>Te vroege overgang bocht</a:t>
            </a:r>
            <a:r>
              <a:rPr dirty="0" sz="3200" spc="-90"/>
              <a:t> </a:t>
            </a:r>
            <a:r>
              <a:rPr dirty="0" sz="3200" spc="-10"/>
              <a:t>→  </a:t>
            </a:r>
            <a:r>
              <a:rPr dirty="0" sz="3200" spc="-5"/>
              <a:t>rechte</a:t>
            </a:r>
            <a:r>
              <a:rPr dirty="0" sz="3200" spc="-30"/>
              <a:t> </a:t>
            </a:r>
            <a:r>
              <a:rPr dirty="0" sz="3200" spc="-5"/>
              <a:t>eind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059426" y="4724400"/>
            <a:ext cx="1367155" cy="360680"/>
          </a:xfrm>
          <a:custGeom>
            <a:avLst/>
            <a:gdLst/>
            <a:ahLst/>
            <a:cxnLst/>
            <a:rect l="l" t="t" r="r" b="b"/>
            <a:pathLst>
              <a:path w="1367154" h="360679">
                <a:moveTo>
                  <a:pt x="1366774" y="360299"/>
                </a:moveTo>
                <a:lnTo>
                  <a:pt x="1312619" y="355403"/>
                </a:lnTo>
                <a:lnTo>
                  <a:pt x="1258804" y="350295"/>
                </a:lnTo>
                <a:lnTo>
                  <a:pt x="1205747" y="344866"/>
                </a:lnTo>
                <a:lnTo>
                  <a:pt x="1153862" y="339007"/>
                </a:lnTo>
                <a:lnTo>
                  <a:pt x="1103566" y="332610"/>
                </a:lnTo>
                <a:lnTo>
                  <a:pt x="1055275" y="325566"/>
                </a:lnTo>
                <a:lnTo>
                  <a:pt x="1009405" y="317767"/>
                </a:lnTo>
                <a:lnTo>
                  <a:pt x="966372" y="309103"/>
                </a:lnTo>
                <a:lnTo>
                  <a:pt x="926592" y="299466"/>
                </a:lnTo>
                <a:lnTo>
                  <a:pt x="863698" y="278285"/>
                </a:lnTo>
                <a:lnTo>
                  <a:pt x="810296" y="253099"/>
                </a:lnTo>
                <a:lnTo>
                  <a:pt x="764020" y="226579"/>
                </a:lnTo>
                <a:lnTo>
                  <a:pt x="722506" y="201393"/>
                </a:lnTo>
                <a:lnTo>
                  <a:pt x="683387" y="180213"/>
                </a:lnTo>
                <a:lnTo>
                  <a:pt x="642326" y="160615"/>
                </a:lnTo>
                <a:lnTo>
                  <a:pt x="578016" y="132849"/>
                </a:lnTo>
                <a:lnTo>
                  <a:pt x="536956" y="119253"/>
                </a:lnTo>
                <a:lnTo>
                  <a:pt x="495353" y="107302"/>
                </a:lnTo>
                <a:lnTo>
                  <a:pt x="448832" y="95370"/>
                </a:lnTo>
                <a:lnTo>
                  <a:pt x="398689" y="83445"/>
                </a:lnTo>
                <a:lnTo>
                  <a:pt x="346224" y="71513"/>
                </a:lnTo>
                <a:lnTo>
                  <a:pt x="292735" y="59563"/>
                </a:lnTo>
                <a:lnTo>
                  <a:pt x="243366" y="48915"/>
                </a:lnTo>
                <a:lnTo>
                  <a:pt x="187856" y="37375"/>
                </a:lnTo>
                <a:lnTo>
                  <a:pt x="130984" y="25828"/>
                </a:lnTo>
                <a:lnTo>
                  <a:pt x="77531" y="15160"/>
                </a:lnTo>
                <a:lnTo>
                  <a:pt x="32276" y="625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0205" y="4473575"/>
            <a:ext cx="1350645" cy="358775"/>
          </a:xfrm>
          <a:custGeom>
            <a:avLst/>
            <a:gdLst/>
            <a:ahLst/>
            <a:cxnLst/>
            <a:rect l="l" t="t" r="r" b="b"/>
            <a:pathLst>
              <a:path w="1350645" h="358775">
                <a:moveTo>
                  <a:pt x="1350137" y="0"/>
                </a:moveTo>
                <a:lnTo>
                  <a:pt x="1296279" y="6737"/>
                </a:lnTo>
                <a:lnTo>
                  <a:pt x="1242766" y="13617"/>
                </a:lnTo>
                <a:lnTo>
                  <a:pt x="1190018" y="20705"/>
                </a:lnTo>
                <a:lnTo>
                  <a:pt x="1138455" y="28070"/>
                </a:lnTo>
                <a:lnTo>
                  <a:pt x="1088498" y="35777"/>
                </a:lnTo>
                <a:lnTo>
                  <a:pt x="1040567" y="43894"/>
                </a:lnTo>
                <a:lnTo>
                  <a:pt x="995082" y="52488"/>
                </a:lnTo>
                <a:lnTo>
                  <a:pt x="952462" y="61626"/>
                </a:lnTo>
                <a:lnTo>
                  <a:pt x="913130" y="71374"/>
                </a:lnTo>
                <a:lnTo>
                  <a:pt x="851192" y="91598"/>
                </a:lnTo>
                <a:lnTo>
                  <a:pt x="798905" y="114511"/>
                </a:lnTo>
                <a:lnTo>
                  <a:pt x="753786" y="138106"/>
                </a:lnTo>
                <a:lnTo>
                  <a:pt x="713355" y="160379"/>
                </a:lnTo>
                <a:lnTo>
                  <a:pt x="675132" y="179324"/>
                </a:lnTo>
                <a:lnTo>
                  <a:pt x="634954" y="197171"/>
                </a:lnTo>
                <a:lnTo>
                  <a:pt x="571886" y="222722"/>
                </a:lnTo>
                <a:lnTo>
                  <a:pt x="531495" y="235711"/>
                </a:lnTo>
                <a:lnTo>
                  <a:pt x="490377" y="247374"/>
                </a:lnTo>
                <a:lnTo>
                  <a:pt x="444383" y="259305"/>
                </a:lnTo>
                <a:lnTo>
                  <a:pt x="394792" y="271437"/>
                </a:lnTo>
                <a:lnTo>
                  <a:pt x="342884" y="283703"/>
                </a:lnTo>
                <a:lnTo>
                  <a:pt x="289941" y="296037"/>
                </a:lnTo>
                <a:lnTo>
                  <a:pt x="241105" y="307095"/>
                </a:lnTo>
                <a:lnTo>
                  <a:pt x="186153" y="319188"/>
                </a:lnTo>
                <a:lnTo>
                  <a:pt x="129825" y="331358"/>
                </a:lnTo>
                <a:lnTo>
                  <a:pt x="76863" y="342650"/>
                </a:lnTo>
                <a:lnTo>
                  <a:pt x="32007" y="352108"/>
                </a:lnTo>
                <a:lnTo>
                  <a:pt x="0" y="3587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0225" y="4521693"/>
            <a:ext cx="1008380" cy="168275"/>
          </a:xfrm>
          <a:custGeom>
            <a:avLst/>
            <a:gdLst/>
            <a:ahLst/>
            <a:cxnLst/>
            <a:rect l="l" t="t" r="r" b="b"/>
            <a:pathLst>
              <a:path w="1008379" h="168275">
                <a:moveTo>
                  <a:pt x="0" y="155081"/>
                </a:moveTo>
                <a:lnTo>
                  <a:pt x="41564" y="160566"/>
                </a:lnTo>
                <a:lnTo>
                  <a:pt x="84356" y="165269"/>
                </a:lnTo>
                <a:lnTo>
                  <a:pt x="129349" y="168130"/>
                </a:lnTo>
                <a:lnTo>
                  <a:pt x="177517" y="168091"/>
                </a:lnTo>
                <a:lnTo>
                  <a:pt x="229834" y="164094"/>
                </a:lnTo>
                <a:lnTo>
                  <a:pt x="287274" y="155081"/>
                </a:lnTo>
                <a:lnTo>
                  <a:pt x="329942" y="144622"/>
                </a:lnTo>
                <a:lnTo>
                  <a:pt x="376730" y="129964"/>
                </a:lnTo>
                <a:lnTo>
                  <a:pt x="426461" y="112305"/>
                </a:lnTo>
                <a:lnTo>
                  <a:pt x="477957" y="92847"/>
                </a:lnTo>
                <a:lnTo>
                  <a:pt x="530041" y="72788"/>
                </a:lnTo>
                <a:lnTo>
                  <a:pt x="581537" y="53330"/>
                </a:lnTo>
                <a:lnTo>
                  <a:pt x="631268" y="35672"/>
                </a:lnTo>
                <a:lnTo>
                  <a:pt x="678056" y="21013"/>
                </a:lnTo>
                <a:lnTo>
                  <a:pt x="720725" y="10555"/>
                </a:lnTo>
                <a:lnTo>
                  <a:pt x="780599" y="2308"/>
                </a:lnTo>
                <a:lnTo>
                  <a:pt x="838275" y="0"/>
                </a:lnTo>
                <a:lnTo>
                  <a:pt x="891809" y="1649"/>
                </a:lnTo>
                <a:lnTo>
                  <a:pt x="939259" y="5277"/>
                </a:lnTo>
                <a:lnTo>
                  <a:pt x="978679" y="8905"/>
                </a:lnTo>
                <a:lnTo>
                  <a:pt x="1008126" y="1055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92525" y="4292600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0" y="0"/>
                </a:moveTo>
                <a:lnTo>
                  <a:pt x="43606" y="23790"/>
                </a:lnTo>
                <a:lnTo>
                  <a:pt x="86684" y="48382"/>
                </a:lnTo>
                <a:lnTo>
                  <a:pt x="128682" y="74279"/>
                </a:lnTo>
                <a:lnTo>
                  <a:pt x="169051" y="101985"/>
                </a:lnTo>
                <a:lnTo>
                  <a:pt x="207239" y="132006"/>
                </a:lnTo>
                <a:lnTo>
                  <a:pt x="242697" y="164846"/>
                </a:lnTo>
                <a:lnTo>
                  <a:pt x="273558" y="202270"/>
                </a:lnTo>
                <a:lnTo>
                  <a:pt x="299847" y="244108"/>
                </a:lnTo>
                <a:lnTo>
                  <a:pt x="323850" y="288147"/>
                </a:lnTo>
                <a:lnTo>
                  <a:pt x="347853" y="332175"/>
                </a:lnTo>
                <a:lnTo>
                  <a:pt x="374142" y="373981"/>
                </a:lnTo>
                <a:lnTo>
                  <a:pt x="405003" y="411353"/>
                </a:lnTo>
                <a:lnTo>
                  <a:pt x="443679" y="445577"/>
                </a:lnTo>
                <a:lnTo>
                  <a:pt x="488950" y="478644"/>
                </a:lnTo>
                <a:lnTo>
                  <a:pt x="536400" y="509396"/>
                </a:lnTo>
                <a:lnTo>
                  <a:pt x="581617" y="536678"/>
                </a:lnTo>
                <a:lnTo>
                  <a:pt x="620188" y="559331"/>
                </a:lnTo>
                <a:lnTo>
                  <a:pt x="647700" y="576199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19275" y="2421001"/>
            <a:ext cx="144145" cy="935355"/>
          </a:xfrm>
          <a:custGeom>
            <a:avLst/>
            <a:gdLst/>
            <a:ahLst/>
            <a:cxnLst/>
            <a:rect l="l" t="t" r="r" b="b"/>
            <a:pathLst>
              <a:path w="144144" h="935354">
                <a:moveTo>
                  <a:pt x="0" y="0"/>
                </a:moveTo>
                <a:lnTo>
                  <a:pt x="12177" y="58605"/>
                </a:lnTo>
                <a:lnTo>
                  <a:pt x="24272" y="116954"/>
                </a:lnTo>
                <a:lnTo>
                  <a:pt x="36207" y="174788"/>
                </a:lnTo>
                <a:lnTo>
                  <a:pt x="47904" y="231845"/>
                </a:lnTo>
                <a:lnTo>
                  <a:pt x="59285" y="287867"/>
                </a:lnTo>
                <a:lnTo>
                  <a:pt x="70272" y="342593"/>
                </a:lnTo>
                <a:lnTo>
                  <a:pt x="80787" y="395763"/>
                </a:lnTo>
                <a:lnTo>
                  <a:pt x="90752" y="447118"/>
                </a:lnTo>
                <a:lnTo>
                  <a:pt x="100089" y="496397"/>
                </a:lnTo>
                <a:lnTo>
                  <a:pt x="108720" y="543341"/>
                </a:lnTo>
                <a:lnTo>
                  <a:pt x="116566" y="587690"/>
                </a:lnTo>
                <a:lnTo>
                  <a:pt x="123550" y="629183"/>
                </a:lnTo>
                <a:lnTo>
                  <a:pt x="129594" y="667561"/>
                </a:lnTo>
                <a:lnTo>
                  <a:pt x="142666" y="782513"/>
                </a:lnTo>
                <a:lnTo>
                  <a:pt x="143672" y="840150"/>
                </a:lnTo>
                <a:lnTo>
                  <a:pt x="140655" y="881054"/>
                </a:lnTo>
                <a:lnTo>
                  <a:pt x="136631" y="910803"/>
                </a:lnTo>
                <a:lnTo>
                  <a:pt x="134620" y="9349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08200" y="2852673"/>
            <a:ext cx="143510" cy="792480"/>
          </a:xfrm>
          <a:custGeom>
            <a:avLst/>
            <a:gdLst/>
            <a:ahLst/>
            <a:cxnLst/>
            <a:rect l="l" t="t" r="r" b="b"/>
            <a:pathLst>
              <a:path w="143510" h="792479">
                <a:moveTo>
                  <a:pt x="0" y="0"/>
                </a:moveTo>
                <a:lnTo>
                  <a:pt x="14200" y="57946"/>
                </a:lnTo>
                <a:lnTo>
                  <a:pt x="28272" y="115538"/>
                </a:lnTo>
                <a:lnTo>
                  <a:pt x="42090" y="172428"/>
                </a:lnTo>
                <a:lnTo>
                  <a:pt x="55531" y="228266"/>
                </a:lnTo>
                <a:lnTo>
                  <a:pt x="68472" y="282703"/>
                </a:lnTo>
                <a:lnTo>
                  <a:pt x="80787" y="335391"/>
                </a:lnTo>
                <a:lnTo>
                  <a:pt x="92354" y="385980"/>
                </a:lnTo>
                <a:lnTo>
                  <a:pt x="103048" y="434123"/>
                </a:lnTo>
                <a:lnTo>
                  <a:pt x="112746" y="479470"/>
                </a:lnTo>
                <a:lnTo>
                  <a:pt x="121323" y="521673"/>
                </a:lnTo>
                <a:lnTo>
                  <a:pt x="128655" y="560382"/>
                </a:lnTo>
                <a:lnTo>
                  <a:pt x="143460" y="676818"/>
                </a:lnTo>
                <a:lnTo>
                  <a:pt x="142478" y="730694"/>
                </a:lnTo>
                <a:lnTo>
                  <a:pt x="137566" y="766091"/>
                </a:lnTo>
                <a:lnTo>
                  <a:pt x="134620" y="7922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95601" y="3213100"/>
            <a:ext cx="210820" cy="792480"/>
          </a:xfrm>
          <a:custGeom>
            <a:avLst/>
            <a:gdLst/>
            <a:ahLst/>
            <a:cxnLst/>
            <a:rect l="l" t="t" r="r" b="b"/>
            <a:pathLst>
              <a:path w="210819" h="792479">
                <a:moveTo>
                  <a:pt x="0" y="0"/>
                </a:moveTo>
                <a:lnTo>
                  <a:pt x="20831" y="57919"/>
                </a:lnTo>
                <a:lnTo>
                  <a:pt x="41484" y="115494"/>
                </a:lnTo>
                <a:lnTo>
                  <a:pt x="61775" y="172374"/>
                </a:lnTo>
                <a:lnTo>
                  <a:pt x="81519" y="228209"/>
                </a:lnTo>
                <a:lnTo>
                  <a:pt x="100533" y="282649"/>
                </a:lnTo>
                <a:lnTo>
                  <a:pt x="118633" y="335343"/>
                </a:lnTo>
                <a:lnTo>
                  <a:pt x="135635" y="385942"/>
                </a:lnTo>
                <a:lnTo>
                  <a:pt x="151355" y="434095"/>
                </a:lnTo>
                <a:lnTo>
                  <a:pt x="165609" y="479452"/>
                </a:lnTo>
                <a:lnTo>
                  <a:pt x="178214" y="521664"/>
                </a:lnTo>
                <a:lnTo>
                  <a:pt x="188985" y="560379"/>
                </a:lnTo>
                <a:lnTo>
                  <a:pt x="210758" y="676798"/>
                </a:lnTo>
                <a:lnTo>
                  <a:pt x="209311" y="730630"/>
                </a:lnTo>
                <a:lnTo>
                  <a:pt x="202078" y="765984"/>
                </a:lnTo>
                <a:lnTo>
                  <a:pt x="197739" y="7920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55900" y="3500501"/>
            <a:ext cx="332740" cy="649605"/>
          </a:xfrm>
          <a:custGeom>
            <a:avLst/>
            <a:gdLst/>
            <a:ahLst/>
            <a:cxnLst/>
            <a:rect l="l" t="t" r="r" b="b"/>
            <a:pathLst>
              <a:path w="332739" h="649604">
                <a:moveTo>
                  <a:pt x="0" y="0"/>
                </a:moveTo>
                <a:lnTo>
                  <a:pt x="35855" y="51788"/>
                </a:lnTo>
                <a:lnTo>
                  <a:pt x="71335" y="103205"/>
                </a:lnTo>
                <a:lnTo>
                  <a:pt x="106066" y="153877"/>
                </a:lnTo>
                <a:lnTo>
                  <a:pt x="139671" y="203433"/>
                </a:lnTo>
                <a:lnTo>
                  <a:pt x="171777" y="251500"/>
                </a:lnTo>
                <a:lnTo>
                  <a:pt x="202007" y="297707"/>
                </a:lnTo>
                <a:lnTo>
                  <a:pt x="229988" y="341681"/>
                </a:lnTo>
                <a:lnTo>
                  <a:pt x="255344" y="383050"/>
                </a:lnTo>
                <a:lnTo>
                  <a:pt x="277700" y="421442"/>
                </a:lnTo>
                <a:lnTo>
                  <a:pt x="296680" y="456485"/>
                </a:lnTo>
                <a:lnTo>
                  <a:pt x="332378" y="554622"/>
                </a:lnTo>
                <a:lnTo>
                  <a:pt x="330104" y="598757"/>
                </a:lnTo>
                <a:lnTo>
                  <a:pt x="318734" y="627770"/>
                </a:lnTo>
                <a:lnTo>
                  <a:pt x="311912" y="6492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16326" y="3716401"/>
            <a:ext cx="398780" cy="792480"/>
          </a:xfrm>
          <a:custGeom>
            <a:avLst/>
            <a:gdLst/>
            <a:ahLst/>
            <a:cxnLst/>
            <a:rect l="l" t="t" r="r" b="b"/>
            <a:pathLst>
              <a:path w="398779" h="792479">
                <a:moveTo>
                  <a:pt x="0" y="0"/>
                </a:moveTo>
                <a:lnTo>
                  <a:pt x="33763" y="49656"/>
                </a:lnTo>
                <a:lnTo>
                  <a:pt x="67310" y="99093"/>
                </a:lnTo>
                <a:lnTo>
                  <a:pt x="100420" y="148090"/>
                </a:lnTo>
                <a:lnTo>
                  <a:pt x="132878" y="196427"/>
                </a:lnTo>
                <a:lnTo>
                  <a:pt x="164465" y="243884"/>
                </a:lnTo>
                <a:lnTo>
                  <a:pt x="194963" y="290242"/>
                </a:lnTo>
                <a:lnTo>
                  <a:pt x="224155" y="335280"/>
                </a:lnTo>
                <a:lnTo>
                  <a:pt x="251822" y="378778"/>
                </a:lnTo>
                <a:lnTo>
                  <a:pt x="277749" y="420517"/>
                </a:lnTo>
                <a:lnTo>
                  <a:pt x="301715" y="460276"/>
                </a:lnTo>
                <a:lnTo>
                  <a:pt x="323505" y="497837"/>
                </a:lnTo>
                <a:lnTo>
                  <a:pt x="342900" y="532977"/>
                </a:lnTo>
                <a:lnTo>
                  <a:pt x="373634" y="595122"/>
                </a:lnTo>
                <a:lnTo>
                  <a:pt x="395969" y="662888"/>
                </a:lnTo>
                <a:lnTo>
                  <a:pt x="398761" y="711750"/>
                </a:lnTo>
                <a:lnTo>
                  <a:pt x="390385" y="746427"/>
                </a:lnTo>
                <a:lnTo>
                  <a:pt x="379217" y="771637"/>
                </a:lnTo>
                <a:lnTo>
                  <a:pt x="373634" y="7920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502" y="316814"/>
            <a:ext cx="16224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dirty="0" spc="-125"/>
              <a:t> </a:t>
            </a:r>
            <a:r>
              <a:rPr dirty="0"/>
              <a:t>start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808226"/>
            <a:ext cx="3317875" cy="390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Houding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Afzet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LZP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Verzamelen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Route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schaats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1915769"/>
            <a:ext cx="2449449" cy="367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448" y="326516"/>
            <a:ext cx="29927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</a:t>
            </a:r>
            <a:r>
              <a:rPr dirty="0"/>
              <a:t>start</a:t>
            </a:r>
            <a:r>
              <a:rPr dirty="0" spc="-8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872" y="1840607"/>
            <a:ext cx="7804784" cy="3684904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Voorste schaats dichtbij of </a:t>
            </a:r>
            <a:r>
              <a:rPr dirty="0" sz="2400" spc="-5">
                <a:latin typeface="Arial"/>
                <a:cs typeface="Arial"/>
              </a:rPr>
              <a:t>tegen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startlijn</a:t>
            </a:r>
            <a:endParaRPr sz="24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Achterste schaats met </a:t>
            </a:r>
            <a:r>
              <a:rPr dirty="0" sz="2400" spc="-5">
                <a:latin typeface="Arial"/>
                <a:cs typeface="Arial"/>
              </a:rPr>
              <a:t>binnenzijde schaatsijzer  vastzetten(enkel </a:t>
            </a:r>
            <a:r>
              <a:rPr dirty="0" sz="2400">
                <a:latin typeface="Arial"/>
                <a:cs typeface="Arial"/>
              </a:rPr>
              <a:t>naar binnen kantelen) en loodrecht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  </a:t>
            </a:r>
            <a:r>
              <a:rPr dirty="0" sz="2400" spc="-5">
                <a:latin typeface="Arial"/>
                <a:cs typeface="Arial"/>
              </a:rPr>
              <a:t>toekomstige afzetrichting </a:t>
            </a:r>
            <a:r>
              <a:rPr dirty="0" sz="2400">
                <a:latin typeface="Arial"/>
                <a:cs typeface="Arial"/>
              </a:rPr>
              <a:t>(70-90°t.o.v. lengte-as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baan)</a:t>
            </a:r>
            <a:endParaRPr sz="2400">
              <a:latin typeface="Arial"/>
              <a:cs typeface="Arial"/>
            </a:endParaRPr>
          </a:p>
          <a:p>
            <a:pPr marL="356870" marR="173990" indent="-344170">
              <a:lnSpc>
                <a:spcPct val="100000"/>
              </a:lnSpc>
              <a:spcBef>
                <a:spcPts val="5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Bij </a:t>
            </a:r>
            <a:r>
              <a:rPr dirty="0" sz="2400">
                <a:latin typeface="Arial"/>
                <a:cs typeface="Arial"/>
              </a:rPr>
              <a:t>“naar </a:t>
            </a:r>
            <a:r>
              <a:rPr dirty="0" sz="2400" spc="-5">
                <a:latin typeface="Arial"/>
                <a:cs typeface="Arial"/>
              </a:rPr>
              <a:t>de </a:t>
            </a:r>
            <a:r>
              <a:rPr dirty="0" sz="2400">
                <a:latin typeface="Arial"/>
                <a:cs typeface="Arial"/>
              </a:rPr>
              <a:t>start” LZP tussen de schaatsen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midden  </a:t>
            </a:r>
            <a:r>
              <a:rPr dirty="0" sz="2400" spc="-5">
                <a:latin typeface="Arial"/>
                <a:cs typeface="Arial"/>
              </a:rPr>
              <a:t>steunvlak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Bij </a:t>
            </a:r>
            <a:r>
              <a:rPr dirty="0" sz="2400" spc="-5">
                <a:latin typeface="Arial"/>
                <a:cs typeface="Arial"/>
              </a:rPr>
              <a:t>“klaar’ lichaamsgewicht </a:t>
            </a:r>
            <a:r>
              <a:rPr dirty="0" sz="2400" spc="-10">
                <a:latin typeface="Arial"/>
                <a:cs typeface="Arial"/>
              </a:rPr>
              <a:t>voor </a:t>
            </a:r>
            <a:r>
              <a:rPr dirty="0" sz="2400">
                <a:latin typeface="Arial"/>
                <a:cs typeface="Arial"/>
              </a:rPr>
              <a:t>50% of meer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voorste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been.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Heup/romp </a:t>
            </a:r>
            <a:r>
              <a:rPr dirty="0" sz="2400" spc="-10">
                <a:latin typeface="Arial"/>
                <a:cs typeface="Arial"/>
              </a:rPr>
              <a:t>zoveel </a:t>
            </a:r>
            <a:r>
              <a:rPr dirty="0" sz="2400" spc="-5">
                <a:latin typeface="Arial"/>
                <a:cs typeface="Arial"/>
              </a:rPr>
              <a:t>mogelijk </a:t>
            </a:r>
            <a:r>
              <a:rPr dirty="0" sz="2400">
                <a:latin typeface="Arial"/>
                <a:cs typeface="Arial"/>
              </a:rPr>
              <a:t>finish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gericht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4485" y="547192"/>
            <a:ext cx="187896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T</a:t>
            </a:r>
            <a:r>
              <a:rPr dirty="0" spc="-15"/>
              <a:t>e</a:t>
            </a:r>
            <a:r>
              <a:rPr dirty="0"/>
              <a:t>c</a:t>
            </a:r>
            <a:r>
              <a:rPr dirty="0" spc="-15"/>
              <a:t>h</a:t>
            </a:r>
            <a:r>
              <a:rPr dirty="0" spc="-15"/>
              <a:t>n</a:t>
            </a:r>
            <a:r>
              <a:rPr dirty="0"/>
              <a:t>i</a:t>
            </a:r>
            <a:r>
              <a:rPr dirty="0" spc="-20"/>
              <a:t>e</a:t>
            </a:r>
            <a:r>
              <a:rPr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9633" y="2566084"/>
            <a:ext cx="2176145" cy="188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5715">
              <a:lnSpc>
                <a:spcPct val="12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" </a:t>
            </a:r>
            <a:r>
              <a:rPr dirty="0" sz="2000">
                <a:latin typeface="Arial"/>
                <a:cs typeface="Arial"/>
              </a:rPr>
              <a:t>The movements  </a:t>
            </a:r>
            <a:r>
              <a:rPr dirty="0" sz="2000" spc="-10">
                <a:latin typeface="Arial"/>
                <a:cs typeface="Arial"/>
              </a:rPr>
              <a:t>required </a:t>
            </a:r>
            <a:r>
              <a:rPr dirty="0" sz="2000" spc="-5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achieve  </a:t>
            </a:r>
            <a:r>
              <a:rPr dirty="0" sz="2000" spc="-5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desired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000" spc="-5" b="1">
                <a:latin typeface="Arial"/>
                <a:cs typeface="Arial"/>
              </a:rPr>
              <a:t>performance</a:t>
            </a:r>
            <a:r>
              <a:rPr dirty="0" sz="2000" spc="-5">
                <a:latin typeface="Arial"/>
                <a:cs typeface="Arial"/>
              </a:rPr>
              <a:t>"</a:t>
            </a:r>
            <a:endParaRPr sz="200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  <a:spcBef>
                <a:spcPts val="855"/>
              </a:spcBef>
            </a:pPr>
            <a:r>
              <a:rPr dirty="0" sz="1100" spc="5">
                <a:latin typeface="Arial"/>
                <a:cs typeface="Arial"/>
              </a:rPr>
              <a:t>(Wilff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O’’Reilly)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175" y="1419225"/>
            <a:ext cx="4754499" cy="359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439" y="547192"/>
            <a:ext cx="31203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Houding </a:t>
            </a:r>
            <a:r>
              <a:rPr dirty="0"/>
              <a:t>start</a:t>
            </a:r>
            <a:r>
              <a:rPr dirty="0" spc="-80"/>
              <a:t> </a:t>
            </a:r>
            <a:r>
              <a:rPr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917" y="2094928"/>
            <a:ext cx="7852409" cy="295338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Buikspieren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aan</a:t>
            </a:r>
            <a:endParaRPr sz="2400">
              <a:latin typeface="Arial"/>
              <a:cs typeface="Arial"/>
            </a:endParaRPr>
          </a:p>
          <a:p>
            <a:pPr marL="356870" marR="142748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Uitgangshouding </a:t>
            </a:r>
            <a:r>
              <a:rPr dirty="0" sz="2400">
                <a:latin typeface="Arial"/>
                <a:cs typeface="Arial"/>
              </a:rPr>
              <a:t>romp </a:t>
            </a:r>
            <a:r>
              <a:rPr dirty="0" sz="2400" spc="-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dezelfde als </a:t>
            </a:r>
            <a:r>
              <a:rPr dirty="0" sz="2400" spc="-10">
                <a:latin typeface="Arial"/>
                <a:cs typeface="Arial"/>
              </a:rPr>
              <a:t>waarin  weggereden wordt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(fixeren)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Enkel, knie en heup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één </a:t>
            </a:r>
            <a:r>
              <a:rPr dirty="0" sz="2400" spc="-5">
                <a:latin typeface="Arial"/>
                <a:cs typeface="Arial"/>
              </a:rPr>
              <a:t>lijn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(sagittaal)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Kniehoek </a:t>
            </a:r>
            <a:r>
              <a:rPr dirty="0" sz="2400" spc="-5">
                <a:latin typeface="Arial"/>
                <a:cs typeface="Arial"/>
              </a:rPr>
              <a:t>afzetbeen </a:t>
            </a:r>
            <a:r>
              <a:rPr dirty="0" sz="2400" spc="-15">
                <a:latin typeface="Arial"/>
                <a:cs typeface="Arial"/>
              </a:rPr>
              <a:t>ca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130°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Armen </a:t>
            </a:r>
            <a:r>
              <a:rPr dirty="0" sz="2400" spc="-5">
                <a:latin typeface="Arial"/>
                <a:cs typeface="Arial"/>
              </a:rPr>
              <a:t>gebogen </a:t>
            </a:r>
            <a:r>
              <a:rPr dirty="0" sz="2400">
                <a:latin typeface="Arial"/>
                <a:cs typeface="Arial"/>
              </a:rPr>
              <a:t>(korte pendel) Bij schot </a:t>
            </a:r>
            <a:r>
              <a:rPr dirty="0" sz="2400" spc="-5">
                <a:latin typeface="Arial"/>
                <a:cs typeface="Arial"/>
              </a:rPr>
              <a:t>tegelijk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voorste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been optillen en achterste been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afzetten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077" y="208229"/>
            <a:ext cx="33464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Houding</a:t>
            </a:r>
            <a:r>
              <a:rPr dirty="0" sz="4400" spc="-70"/>
              <a:t> </a:t>
            </a:r>
            <a:r>
              <a:rPr dirty="0" sz="4400" spc="-5"/>
              <a:t>start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758567" y="1752561"/>
            <a:ext cx="3757549" cy="426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397840"/>
            <a:ext cx="20796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</a:t>
            </a:r>
            <a:r>
              <a:rPr dirty="0" spc="-125"/>
              <a:t> </a:t>
            </a:r>
            <a:r>
              <a:rPr dirty="0"/>
              <a:t>start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24815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 spc="-5"/>
              <a:t>Eerste </a:t>
            </a:r>
            <a:r>
              <a:rPr dirty="0" spc="-10"/>
              <a:t>pas vooral </a:t>
            </a:r>
            <a:r>
              <a:rPr dirty="0" spc="-5"/>
              <a:t>gebruiken om snel te reageren en </a:t>
            </a:r>
            <a:r>
              <a:rPr dirty="0" spc="-10"/>
              <a:t>goed </a:t>
            </a:r>
            <a:r>
              <a:rPr dirty="0" spc="-5"/>
              <a:t>en snel</a:t>
            </a:r>
            <a:r>
              <a:rPr dirty="0" spc="125"/>
              <a:t> </a:t>
            </a:r>
            <a:r>
              <a:rPr dirty="0" spc="-10"/>
              <a:t>in</a:t>
            </a:r>
          </a:p>
          <a:p>
            <a:pPr marL="424815">
              <a:lnSpc>
                <a:spcPct val="100000"/>
              </a:lnSpc>
            </a:pPr>
            <a:r>
              <a:rPr dirty="0" spc="-10"/>
              <a:t>positie </a:t>
            </a:r>
            <a:r>
              <a:rPr dirty="0" spc="-15"/>
              <a:t>voor </a:t>
            </a:r>
            <a:r>
              <a:rPr dirty="0" spc="-5"/>
              <a:t>de 2e </a:t>
            </a:r>
            <a:r>
              <a:rPr dirty="0" spc="-10"/>
              <a:t>pas </a:t>
            </a:r>
            <a:r>
              <a:rPr dirty="0" spc="-5"/>
              <a:t>te</a:t>
            </a:r>
            <a:r>
              <a:rPr dirty="0" spc="85"/>
              <a:t> </a:t>
            </a:r>
            <a:r>
              <a:rPr dirty="0" spc="5"/>
              <a:t>komen</a:t>
            </a:r>
          </a:p>
          <a:p>
            <a:pPr marL="424815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 spc="-5"/>
              <a:t>Eerste </a:t>
            </a:r>
            <a:r>
              <a:rPr dirty="0" spc="-10"/>
              <a:t>pas </a:t>
            </a:r>
            <a:r>
              <a:rPr dirty="0" spc="-25"/>
              <a:t>zo </a:t>
            </a:r>
            <a:r>
              <a:rPr dirty="0" spc="-10"/>
              <a:t>plaatsen dat </a:t>
            </a:r>
            <a:r>
              <a:rPr dirty="0" spc="-5"/>
              <a:t>direct 2e </a:t>
            </a:r>
            <a:r>
              <a:rPr dirty="0" spc="-10"/>
              <a:t>pas </a:t>
            </a:r>
            <a:r>
              <a:rPr dirty="0"/>
              <a:t>gemaakt </a:t>
            </a:r>
            <a:r>
              <a:rPr dirty="0" spc="5"/>
              <a:t>kan </a:t>
            </a:r>
            <a:r>
              <a:rPr dirty="0" spc="-10"/>
              <a:t>worden</a:t>
            </a:r>
            <a:r>
              <a:rPr dirty="0" spc="150"/>
              <a:t> </a:t>
            </a:r>
            <a:r>
              <a:rPr dirty="0" spc="-10"/>
              <a:t>(afzet</a:t>
            </a:r>
          </a:p>
          <a:p>
            <a:pPr marL="424815">
              <a:lnSpc>
                <a:spcPct val="100000"/>
              </a:lnSpc>
            </a:pPr>
            <a:r>
              <a:rPr dirty="0" spc="-10"/>
              <a:t>tegen vast punt) </a:t>
            </a:r>
            <a:r>
              <a:rPr dirty="0" spc="-20"/>
              <a:t>enz. </a:t>
            </a:r>
            <a:r>
              <a:rPr dirty="0" spc="-10"/>
              <a:t>totdat </a:t>
            </a:r>
            <a:r>
              <a:rPr dirty="0" spc="-5"/>
              <a:t>er </a:t>
            </a:r>
            <a:r>
              <a:rPr dirty="0"/>
              <a:t>sprake </a:t>
            </a:r>
            <a:r>
              <a:rPr dirty="0" spc="-10"/>
              <a:t>is van een glijdende</a:t>
            </a:r>
            <a:r>
              <a:rPr dirty="0" spc="240"/>
              <a:t> </a:t>
            </a:r>
            <a:r>
              <a:rPr dirty="0" spc="-10"/>
              <a:t>afzet</a:t>
            </a:r>
          </a:p>
          <a:p>
            <a:pPr marL="424815" indent="-344170">
              <a:lnSpc>
                <a:spcPct val="100000"/>
              </a:lnSpc>
              <a:spcBef>
                <a:spcPts val="484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 spc="-10"/>
              <a:t>Zodanige positie </a:t>
            </a:r>
            <a:r>
              <a:rPr dirty="0"/>
              <a:t>creëren </a:t>
            </a:r>
            <a:r>
              <a:rPr dirty="0" spc="-10"/>
              <a:t>dat </a:t>
            </a:r>
            <a:r>
              <a:rPr dirty="0" spc="-5"/>
              <a:t>knie </a:t>
            </a:r>
            <a:r>
              <a:rPr dirty="0" spc="-10"/>
              <a:t>onder </a:t>
            </a:r>
            <a:r>
              <a:rPr dirty="0" spc="-5"/>
              <a:t>LZP gebracht </a:t>
            </a:r>
            <a:r>
              <a:rPr dirty="0" spc="5"/>
              <a:t>kan</a:t>
            </a:r>
            <a:r>
              <a:rPr dirty="0" spc="114"/>
              <a:t> </a:t>
            </a:r>
            <a:r>
              <a:rPr dirty="0" spc="-10"/>
              <a:t>worden</a:t>
            </a:r>
          </a:p>
          <a:p>
            <a:pPr marL="424815">
              <a:lnSpc>
                <a:spcPct val="100000"/>
              </a:lnSpc>
            </a:pPr>
            <a:r>
              <a:rPr dirty="0" spc="-5"/>
              <a:t>en </a:t>
            </a:r>
            <a:r>
              <a:rPr dirty="0" spc="-10"/>
              <a:t>dan </a:t>
            </a:r>
            <a:r>
              <a:rPr dirty="0" spc="-5"/>
              <a:t>de knie </a:t>
            </a:r>
            <a:r>
              <a:rPr dirty="0" spc="-10"/>
              <a:t>actief onder lichaam door, </a:t>
            </a:r>
            <a:r>
              <a:rPr dirty="0" spc="-5"/>
              <a:t>recht </a:t>
            </a:r>
            <a:r>
              <a:rPr dirty="0" spc="-10"/>
              <a:t>naar voren</a:t>
            </a:r>
            <a:r>
              <a:rPr dirty="0" spc="229"/>
              <a:t> </a:t>
            </a:r>
            <a:r>
              <a:rPr dirty="0" spc="-15"/>
              <a:t>inzetten</a:t>
            </a:r>
          </a:p>
          <a:p>
            <a:pPr marL="424815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 spc="-10"/>
              <a:t>Vanaf </a:t>
            </a:r>
            <a:r>
              <a:rPr dirty="0" spc="-5"/>
              <a:t>eerste </a:t>
            </a:r>
            <a:r>
              <a:rPr dirty="0"/>
              <a:t>korte </a:t>
            </a:r>
            <a:r>
              <a:rPr dirty="0" spc="-10"/>
              <a:t>achterwaartse afzetten doorversnellen (nog</a:t>
            </a:r>
            <a:r>
              <a:rPr dirty="0" spc="220"/>
              <a:t> </a:t>
            </a:r>
            <a:r>
              <a:rPr dirty="0" spc="-10"/>
              <a:t>geen</a:t>
            </a:r>
          </a:p>
          <a:p>
            <a:pPr marL="424815">
              <a:lnSpc>
                <a:spcPct val="100000"/>
              </a:lnSpc>
            </a:pPr>
            <a:r>
              <a:rPr dirty="0" spc="-5"/>
              <a:t>r.e. techniek), </a:t>
            </a:r>
            <a:r>
              <a:rPr dirty="0" spc="-10"/>
              <a:t>slagen </a:t>
            </a:r>
            <a:r>
              <a:rPr dirty="0" spc="-15"/>
              <a:t>vloeiend </a:t>
            </a:r>
            <a:r>
              <a:rPr dirty="0" spc="-10"/>
              <a:t>langer </a:t>
            </a:r>
            <a:r>
              <a:rPr dirty="0"/>
              <a:t>maken, meer</a:t>
            </a:r>
            <a:r>
              <a:rPr dirty="0" spc="65"/>
              <a:t> </a:t>
            </a:r>
            <a:r>
              <a:rPr dirty="0" spc="-5"/>
              <a:t>terugsturen</a:t>
            </a:r>
          </a:p>
          <a:p>
            <a:pPr marL="424815" marR="243204" indent="-344170">
              <a:lnSpc>
                <a:spcPct val="100000"/>
              </a:lnSpc>
              <a:spcBef>
                <a:spcPts val="484"/>
              </a:spcBef>
              <a:buChar char="•"/>
              <a:tabLst>
                <a:tab pos="425450" algn="l"/>
                <a:tab pos="426084" algn="l"/>
              </a:tabLst>
            </a:pPr>
            <a:r>
              <a:rPr dirty="0"/>
              <a:t>Armen </a:t>
            </a:r>
            <a:r>
              <a:rPr dirty="0" spc="-5"/>
              <a:t>ritme-ondersteunend </a:t>
            </a:r>
            <a:r>
              <a:rPr dirty="0" spc="-10"/>
              <a:t>van </a:t>
            </a:r>
            <a:r>
              <a:rPr dirty="0"/>
              <a:t>kort </a:t>
            </a:r>
            <a:r>
              <a:rPr dirty="0" spc="-10"/>
              <a:t>naar </a:t>
            </a:r>
            <a:r>
              <a:rPr dirty="0" spc="-5"/>
              <a:t>steeds </a:t>
            </a:r>
            <a:r>
              <a:rPr dirty="0" spc="-10"/>
              <a:t>langer, </a:t>
            </a:r>
            <a:r>
              <a:rPr dirty="0" spc="-5"/>
              <a:t>arminzet  </a:t>
            </a:r>
            <a:r>
              <a:rPr dirty="0" spc="5"/>
              <a:t>mag </a:t>
            </a:r>
            <a:r>
              <a:rPr dirty="0" spc="-5"/>
              <a:t>romphouding </a:t>
            </a:r>
            <a:r>
              <a:rPr dirty="0" spc="-10"/>
              <a:t>niet</a:t>
            </a:r>
            <a:r>
              <a:rPr dirty="0" spc="-20"/>
              <a:t> </a:t>
            </a:r>
            <a:r>
              <a:rPr dirty="0" spc="-10"/>
              <a:t>beïnvloeden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172288"/>
            <a:ext cx="20796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Afzet</a:t>
            </a:r>
            <a:r>
              <a:rPr dirty="0" spc="-125"/>
              <a:t> </a:t>
            </a:r>
            <a:r>
              <a:rPr dirty="0"/>
              <a:t>start</a:t>
            </a:r>
          </a:p>
        </p:txBody>
      </p:sp>
      <p:sp>
        <p:nvSpPr>
          <p:cNvPr id="3" name="object 3"/>
          <p:cNvSpPr/>
          <p:nvPr/>
        </p:nvSpPr>
        <p:spPr>
          <a:xfrm>
            <a:off x="179514" y="1772818"/>
            <a:ext cx="7358253" cy="407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4485" y="388365"/>
            <a:ext cx="18783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LZP</a:t>
            </a:r>
            <a:r>
              <a:rPr dirty="0" spc="-114"/>
              <a:t> </a:t>
            </a:r>
            <a:r>
              <a:rPr dirty="0"/>
              <a:t>start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9844" y="1640064"/>
            <a:ext cx="7901940" cy="387985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Sagittaal: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Projectie LZP </a:t>
            </a: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achter </a:t>
            </a:r>
            <a:r>
              <a:rPr dirty="0" sz="2000" spc="-10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de schaats na </a:t>
            </a:r>
            <a:r>
              <a:rPr dirty="0" sz="2000" spc="-10">
                <a:latin typeface="Arial"/>
                <a:cs typeface="Arial"/>
              </a:rPr>
              <a:t>plaatsen </a:t>
            </a:r>
            <a:r>
              <a:rPr dirty="0" sz="2000" spc="-5">
                <a:latin typeface="Arial"/>
                <a:cs typeface="Arial"/>
              </a:rPr>
              <a:t>been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naar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voorkant </a:t>
            </a:r>
            <a:r>
              <a:rPr dirty="0" sz="2000" spc="-5">
                <a:latin typeface="Arial"/>
                <a:cs typeface="Arial"/>
              </a:rPr>
              <a:t>schaats </a:t>
            </a:r>
            <a:r>
              <a:rPr dirty="0" sz="2000" spc="-10">
                <a:latin typeface="Arial"/>
                <a:cs typeface="Arial"/>
              </a:rPr>
              <a:t>bij einde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afzet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57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Longitudinaal </a:t>
            </a:r>
            <a:r>
              <a:rPr dirty="0" sz="2800" spc="5">
                <a:latin typeface="Arial"/>
                <a:cs typeface="Arial"/>
              </a:rPr>
              <a:t>en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transversaal: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5">
                <a:latin typeface="Arial"/>
                <a:cs typeface="Arial"/>
              </a:rPr>
              <a:t>Bij </a:t>
            </a:r>
            <a:r>
              <a:rPr dirty="0" sz="2000" spc="-10">
                <a:latin typeface="Arial"/>
                <a:cs typeface="Arial"/>
              </a:rPr>
              <a:t>“naar de </a:t>
            </a:r>
            <a:r>
              <a:rPr dirty="0" sz="2000" spc="-5">
                <a:latin typeface="Arial"/>
                <a:cs typeface="Arial"/>
              </a:rPr>
              <a:t>start” tussen </a:t>
            </a:r>
            <a:r>
              <a:rPr dirty="0" sz="2000" spc="-10">
                <a:latin typeface="Arial"/>
                <a:cs typeface="Arial"/>
              </a:rPr>
              <a:t>de </a:t>
            </a:r>
            <a:r>
              <a:rPr dirty="0" sz="2000" spc="-5">
                <a:latin typeface="Arial"/>
                <a:cs typeface="Arial"/>
              </a:rPr>
              <a:t>schaatsen </a:t>
            </a:r>
            <a:r>
              <a:rPr dirty="0" sz="2000" spc="-15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midden </a:t>
            </a:r>
            <a:r>
              <a:rPr dirty="0" sz="2000" spc="-10">
                <a:latin typeface="Arial"/>
                <a:cs typeface="Arial"/>
              </a:rPr>
              <a:t>van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steunvlak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5">
                <a:latin typeface="Arial"/>
                <a:cs typeface="Arial"/>
              </a:rPr>
              <a:t>Bij </a:t>
            </a:r>
            <a:r>
              <a:rPr dirty="0" sz="2000" spc="-5">
                <a:latin typeface="Arial"/>
                <a:cs typeface="Arial"/>
              </a:rPr>
              <a:t>“klaar” </a:t>
            </a:r>
            <a:r>
              <a:rPr dirty="0" sz="2000" spc="-10">
                <a:latin typeface="Arial"/>
                <a:cs typeface="Arial"/>
              </a:rPr>
              <a:t>gelijk verdeeld </a:t>
            </a:r>
            <a:r>
              <a:rPr dirty="0" sz="2000" spc="-15">
                <a:latin typeface="Arial"/>
                <a:cs typeface="Arial"/>
              </a:rPr>
              <a:t>over </a:t>
            </a:r>
            <a:r>
              <a:rPr dirty="0" sz="2000" spc="-10">
                <a:latin typeface="Arial"/>
                <a:cs typeface="Arial"/>
              </a:rPr>
              <a:t>beide benen of </a:t>
            </a:r>
            <a:r>
              <a:rPr dirty="0" sz="2000">
                <a:latin typeface="Arial"/>
                <a:cs typeface="Arial"/>
              </a:rPr>
              <a:t>meer </a:t>
            </a:r>
            <a:r>
              <a:rPr dirty="0" sz="2000" spc="-10">
                <a:latin typeface="Arial"/>
                <a:cs typeface="Arial"/>
              </a:rPr>
              <a:t>op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voorste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Arial"/>
                <a:cs typeface="Arial"/>
              </a:rPr>
              <a:t>been.</a:t>
            </a:r>
            <a:endParaRPr sz="2000">
              <a:latin typeface="Arial"/>
              <a:cs typeface="Arial"/>
            </a:endParaRPr>
          </a:p>
          <a:p>
            <a:pPr lvl="1" marL="756285" marR="13652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schuin naar </a:t>
            </a:r>
            <a:r>
              <a:rPr dirty="0" sz="2000" spc="-10">
                <a:latin typeface="Arial"/>
                <a:cs typeface="Arial"/>
              </a:rPr>
              <a:t>voren in </a:t>
            </a:r>
            <a:r>
              <a:rPr dirty="0" sz="2000" spc="-5">
                <a:latin typeface="Arial"/>
                <a:cs typeface="Arial"/>
              </a:rPr>
              <a:t>een rechte </a:t>
            </a:r>
            <a:r>
              <a:rPr dirty="0" sz="2000" spc="-10">
                <a:latin typeface="Arial"/>
                <a:cs typeface="Arial"/>
              </a:rPr>
              <a:t>lijn </a:t>
            </a:r>
            <a:r>
              <a:rPr dirty="0" sz="2000" spc="-15">
                <a:latin typeface="Arial"/>
                <a:cs typeface="Arial"/>
              </a:rPr>
              <a:t>via </a:t>
            </a:r>
            <a:r>
              <a:rPr dirty="0" sz="2000" spc="-5">
                <a:latin typeface="Arial"/>
                <a:cs typeface="Arial"/>
              </a:rPr>
              <a:t>een afgebogen </a:t>
            </a:r>
            <a:r>
              <a:rPr dirty="0" sz="2000" spc="-10">
                <a:latin typeface="Arial"/>
                <a:cs typeface="Arial"/>
              </a:rPr>
              <a:t>lijn  </a:t>
            </a:r>
            <a:r>
              <a:rPr dirty="0" sz="2000" spc="-5">
                <a:latin typeface="Arial"/>
                <a:cs typeface="Arial"/>
              </a:rPr>
              <a:t>naar 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S-curve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492" y="470408"/>
            <a:ext cx="3480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Verzamelen</a:t>
            </a:r>
            <a:r>
              <a:rPr dirty="0" spc="-60"/>
              <a:t> </a:t>
            </a:r>
            <a:r>
              <a:rPr dirty="0"/>
              <a:t>start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660" y="1873376"/>
            <a:ext cx="7767955" cy="38665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Na </a:t>
            </a:r>
            <a:r>
              <a:rPr dirty="0" sz="2000" spc="-15">
                <a:latin typeface="Arial"/>
                <a:cs typeface="Arial"/>
              </a:rPr>
              <a:t>afzet </a:t>
            </a:r>
            <a:r>
              <a:rPr dirty="0" sz="2000" spc="-5">
                <a:latin typeface="Arial"/>
                <a:cs typeface="Arial"/>
              </a:rPr>
              <a:t>knie </a:t>
            </a:r>
            <a:r>
              <a:rPr dirty="0" sz="2000" spc="-10">
                <a:latin typeface="Arial"/>
                <a:cs typeface="Arial"/>
              </a:rPr>
              <a:t>en </a:t>
            </a:r>
            <a:r>
              <a:rPr dirty="0" sz="2000" spc="-5">
                <a:latin typeface="Arial"/>
                <a:cs typeface="Arial"/>
              </a:rPr>
              <a:t>enkel </a:t>
            </a:r>
            <a:r>
              <a:rPr dirty="0" sz="2000" spc="-10">
                <a:latin typeface="Arial"/>
                <a:cs typeface="Arial"/>
              </a:rPr>
              <a:t>langs </a:t>
            </a:r>
            <a:r>
              <a:rPr dirty="0" sz="2000" spc="-5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kortste </a:t>
            </a:r>
            <a:r>
              <a:rPr dirty="0" sz="2000" spc="-15">
                <a:latin typeface="Arial"/>
                <a:cs typeface="Arial"/>
              </a:rPr>
              <a:t>weg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bijhalen,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Arial"/>
                <a:cs typeface="Arial"/>
              </a:rPr>
              <a:t>deelzwaartepunten dichtbij </a:t>
            </a:r>
            <a:r>
              <a:rPr dirty="0" sz="2000" spc="-5">
                <a:latin typeface="Arial"/>
                <a:cs typeface="Arial"/>
              </a:rPr>
              <a:t>LZP</a:t>
            </a:r>
            <a:r>
              <a:rPr dirty="0" sz="2000" spc="1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houden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5">
                <a:latin typeface="Arial"/>
                <a:cs typeface="Arial"/>
              </a:rPr>
              <a:t>Knie </a:t>
            </a:r>
            <a:r>
              <a:rPr dirty="0" sz="2000" spc="-5">
                <a:latin typeface="Arial"/>
                <a:cs typeface="Arial"/>
              </a:rPr>
              <a:t>en </a:t>
            </a:r>
            <a:r>
              <a:rPr dirty="0" sz="2000">
                <a:latin typeface="Arial"/>
                <a:cs typeface="Arial"/>
              </a:rPr>
              <a:t>enkel </a:t>
            </a:r>
            <a:r>
              <a:rPr dirty="0" sz="2000" spc="-10">
                <a:latin typeface="Arial"/>
                <a:cs typeface="Arial"/>
              </a:rPr>
              <a:t>onder lichaam door</a:t>
            </a:r>
            <a:r>
              <a:rPr dirty="0" sz="2000" spc="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bijhalen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Actieve knie-inzet onder lichaam door </a:t>
            </a:r>
            <a:r>
              <a:rPr dirty="0" sz="2000" spc="-5">
                <a:latin typeface="Arial"/>
                <a:cs typeface="Arial"/>
              </a:rPr>
              <a:t>recht </a:t>
            </a:r>
            <a:r>
              <a:rPr dirty="0" sz="2000" spc="-10">
                <a:latin typeface="Arial"/>
                <a:cs typeface="Arial"/>
              </a:rPr>
              <a:t>naar</a:t>
            </a:r>
            <a:r>
              <a:rPr dirty="0" sz="2000" spc="1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voren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Tijdens </a:t>
            </a:r>
            <a:r>
              <a:rPr dirty="0" sz="2000" spc="-10">
                <a:latin typeface="Arial"/>
                <a:cs typeface="Arial"/>
              </a:rPr>
              <a:t>het bijhalen is de </a:t>
            </a:r>
            <a:r>
              <a:rPr dirty="0" sz="2000" spc="-15">
                <a:latin typeface="Arial"/>
                <a:cs typeface="Arial"/>
              </a:rPr>
              <a:t>nieuwe </a:t>
            </a:r>
            <a:r>
              <a:rPr dirty="0" sz="2000" spc="-10">
                <a:latin typeface="Arial"/>
                <a:cs typeface="Arial"/>
              </a:rPr>
              <a:t>afzet (valbeweging) </a:t>
            </a:r>
            <a:r>
              <a:rPr dirty="0" sz="2000" spc="-5">
                <a:latin typeface="Arial"/>
                <a:cs typeface="Arial"/>
              </a:rPr>
              <a:t>al</a:t>
            </a:r>
            <a:r>
              <a:rPr dirty="0" sz="2000" spc="3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begonnen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marR="77724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Vanuit </a:t>
            </a:r>
            <a:r>
              <a:rPr dirty="0" sz="2000">
                <a:latin typeface="Arial"/>
                <a:cs typeface="Arial"/>
              </a:rPr>
              <a:t>compacte </a:t>
            </a:r>
            <a:r>
              <a:rPr dirty="0" sz="2000" spc="-10">
                <a:latin typeface="Arial"/>
                <a:cs typeface="Arial"/>
              </a:rPr>
              <a:t>positie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5">
                <a:latin typeface="Arial"/>
                <a:cs typeface="Arial"/>
              </a:rPr>
              <a:t>juiste </a:t>
            </a:r>
            <a:r>
              <a:rPr dirty="0" sz="2000" spc="-10">
                <a:latin typeface="Arial"/>
                <a:cs typeface="Arial"/>
              </a:rPr>
              <a:t>afzethoek beginnen </a:t>
            </a:r>
            <a:r>
              <a:rPr dirty="0" sz="2000" spc="5">
                <a:latin typeface="Arial"/>
                <a:cs typeface="Arial"/>
              </a:rPr>
              <a:t>met  </a:t>
            </a:r>
            <a:r>
              <a:rPr dirty="0" sz="2000" spc="-15">
                <a:latin typeface="Arial"/>
                <a:cs typeface="Arial"/>
              </a:rPr>
              <a:t>wegduwen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276820"/>
            <a:ext cx="8858250" cy="658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5435" y="542366"/>
            <a:ext cx="54603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Route </a:t>
            </a:r>
            <a:r>
              <a:rPr dirty="0"/>
              <a:t>van </a:t>
            </a:r>
            <a:r>
              <a:rPr dirty="0" spc="-5"/>
              <a:t>de schaats</a:t>
            </a:r>
            <a:r>
              <a:rPr dirty="0" spc="-60"/>
              <a:t> </a:t>
            </a:r>
            <a:r>
              <a:rPr dirty="0"/>
              <a:t>start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6583" y="1965066"/>
            <a:ext cx="3628390" cy="13671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5">
                <a:latin typeface="Arial"/>
                <a:cs typeface="Arial"/>
              </a:rPr>
              <a:t>In </a:t>
            </a:r>
            <a:r>
              <a:rPr dirty="0" sz="2000" spc="-15">
                <a:latin typeface="Arial"/>
                <a:cs typeface="Arial"/>
              </a:rPr>
              <a:t>begin </a:t>
            </a:r>
            <a:r>
              <a:rPr dirty="0" sz="2000" spc="-10">
                <a:latin typeface="Arial"/>
                <a:cs typeface="Arial"/>
              </a:rPr>
              <a:t>geen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glijmoment</a:t>
            </a:r>
            <a:endParaRPr sz="20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15">
                <a:latin typeface="Arial"/>
                <a:cs typeface="Arial"/>
              </a:rPr>
              <a:t>langs </a:t>
            </a:r>
            <a:r>
              <a:rPr dirty="0" sz="2000" spc="-10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kortste </a:t>
            </a:r>
            <a:r>
              <a:rPr dirty="0" sz="2000" spc="-20">
                <a:latin typeface="Arial"/>
                <a:cs typeface="Arial"/>
              </a:rPr>
              <a:t>weg  </a:t>
            </a:r>
            <a:r>
              <a:rPr dirty="0" sz="2000" spc="-10">
                <a:latin typeface="Arial"/>
                <a:cs typeface="Arial"/>
              </a:rPr>
              <a:t>bijhalen naar </a:t>
            </a:r>
            <a:r>
              <a:rPr dirty="0" sz="2000" spc="-15">
                <a:latin typeface="Arial"/>
                <a:cs typeface="Arial"/>
              </a:rPr>
              <a:t>langs </a:t>
            </a:r>
            <a:r>
              <a:rPr dirty="0" sz="2000" spc="-10">
                <a:latin typeface="Arial"/>
                <a:cs typeface="Arial"/>
              </a:rPr>
              <a:t>een </a:t>
            </a:r>
            <a:r>
              <a:rPr dirty="0" sz="2000" spc="-5">
                <a:latin typeface="Arial"/>
                <a:cs typeface="Arial"/>
              </a:rPr>
              <a:t>korte  </a:t>
            </a:r>
            <a:r>
              <a:rPr dirty="0" sz="2000" spc="-15">
                <a:latin typeface="Arial"/>
                <a:cs typeface="Arial"/>
              </a:rPr>
              <a:t>weg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bijhalen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098" y="1412747"/>
            <a:ext cx="2148839" cy="4578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2742" y="5621832"/>
            <a:ext cx="346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Bron:Schaatsen compleet </a:t>
            </a:r>
            <a:r>
              <a:rPr dirty="0" sz="1200">
                <a:latin typeface="Arial"/>
                <a:cs typeface="Arial"/>
              </a:rPr>
              <a:t>leerplan, Leen</a:t>
            </a:r>
            <a:r>
              <a:rPr dirty="0" sz="1200" spc="-13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Pfrommer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4485" y="547192"/>
            <a:ext cx="187896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T</a:t>
            </a:r>
            <a:r>
              <a:rPr dirty="0" spc="-15"/>
              <a:t>e</a:t>
            </a:r>
            <a:r>
              <a:rPr dirty="0"/>
              <a:t>c</a:t>
            </a:r>
            <a:r>
              <a:rPr dirty="0" spc="-15"/>
              <a:t>h</a:t>
            </a:r>
            <a:r>
              <a:rPr dirty="0" spc="-15"/>
              <a:t>n</a:t>
            </a:r>
            <a:r>
              <a:rPr dirty="0"/>
              <a:t>i</a:t>
            </a:r>
            <a:r>
              <a:rPr dirty="0" spc="-20"/>
              <a:t>e</a:t>
            </a:r>
            <a:r>
              <a:rPr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747" y="1878902"/>
            <a:ext cx="8071484" cy="25869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latin typeface="Arial"/>
                <a:cs typeface="Arial"/>
              </a:rPr>
              <a:t>Altijd </a:t>
            </a:r>
            <a:r>
              <a:rPr dirty="0" sz="2400" spc="-5">
                <a:latin typeface="Arial"/>
                <a:cs typeface="Arial"/>
              </a:rPr>
              <a:t>bekijken </a:t>
            </a:r>
            <a:r>
              <a:rPr dirty="0" sz="2400">
                <a:latin typeface="Arial"/>
                <a:cs typeface="Arial"/>
              </a:rPr>
              <a:t>in samenhang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met: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Motorisch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leren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95"/>
              </a:spcBef>
              <a:tabLst>
                <a:tab pos="756285" algn="l"/>
              </a:tabLst>
            </a:pPr>
            <a:r>
              <a:rPr dirty="0" sz="2000" spc="-5">
                <a:latin typeface="Arial"/>
                <a:cs typeface="Arial"/>
              </a:rPr>
              <a:t>–	Fasen </a:t>
            </a:r>
            <a:r>
              <a:rPr dirty="0" sz="2000" spc="-10">
                <a:latin typeface="Arial"/>
                <a:cs typeface="Arial"/>
              </a:rPr>
              <a:t>in het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leerproces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Sociaal </a:t>
            </a:r>
            <a:r>
              <a:rPr dirty="0" sz="2400" spc="-5">
                <a:latin typeface="Arial"/>
                <a:cs typeface="Arial"/>
              </a:rPr>
              <a:t>leren (sociale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omgeving/communicatie/interactie)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Methodiek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Stijl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de </a:t>
            </a:r>
            <a:r>
              <a:rPr dirty="0" sz="2400" spc="-5">
                <a:latin typeface="Arial"/>
                <a:cs typeface="Arial"/>
              </a:rPr>
              <a:t>rijder </a:t>
            </a:r>
            <a:r>
              <a:rPr dirty="0" sz="2400">
                <a:latin typeface="Arial"/>
                <a:cs typeface="Arial"/>
              </a:rPr>
              <a:t>(anatomie, </a:t>
            </a:r>
            <a:r>
              <a:rPr dirty="0" sz="2400" spc="-5">
                <a:latin typeface="Arial"/>
                <a:cs typeface="Arial"/>
              </a:rPr>
              <a:t>fysiologie,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coördinatie)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626" y="316814"/>
            <a:ext cx="55098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Techniek, uitgangspunten</a:t>
            </a:r>
            <a:r>
              <a:rPr dirty="0" spc="-45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725548"/>
            <a:ext cx="7825105" cy="363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253365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15">
                <a:latin typeface="Arial"/>
                <a:cs typeface="Arial"/>
              </a:rPr>
              <a:t>Wie </a:t>
            </a:r>
            <a:r>
              <a:rPr dirty="0" sz="2400">
                <a:latin typeface="Arial"/>
                <a:cs typeface="Arial"/>
              </a:rPr>
              <a:t>gedurende een ronde </a:t>
            </a:r>
            <a:r>
              <a:rPr dirty="0" sz="2400" spc="-15">
                <a:latin typeface="Arial"/>
                <a:cs typeface="Arial"/>
              </a:rPr>
              <a:t>zo </a:t>
            </a:r>
            <a:r>
              <a:rPr dirty="0" sz="2400" spc="-5">
                <a:latin typeface="Arial"/>
                <a:cs typeface="Arial"/>
              </a:rPr>
              <a:t>vaak mogelijk </a:t>
            </a:r>
            <a:r>
              <a:rPr dirty="0" sz="2400">
                <a:latin typeface="Arial"/>
                <a:cs typeface="Arial"/>
              </a:rPr>
              <a:t>afzet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met  behoud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 spc="-5">
                <a:latin typeface="Arial"/>
                <a:cs typeface="Arial"/>
              </a:rPr>
              <a:t>vermogen </a:t>
            </a:r>
            <a:r>
              <a:rPr dirty="0" sz="2400">
                <a:latin typeface="Arial"/>
                <a:cs typeface="Arial"/>
              </a:rPr>
              <a:t>per </a:t>
            </a:r>
            <a:r>
              <a:rPr dirty="0" sz="2400" spc="-5">
                <a:latin typeface="Arial"/>
                <a:cs typeface="Arial"/>
              </a:rPr>
              <a:t>slag, rijdt </a:t>
            </a:r>
            <a:r>
              <a:rPr dirty="0" sz="2400">
                <a:latin typeface="Arial"/>
                <a:cs typeface="Arial"/>
              </a:rPr>
              <a:t>het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snelst.</a:t>
            </a:r>
            <a:endParaRPr sz="2400">
              <a:latin typeface="Arial"/>
              <a:cs typeface="Arial"/>
            </a:endParaRPr>
          </a:p>
          <a:p>
            <a:pPr marL="756285" marR="685165" indent="-287020">
              <a:lnSpc>
                <a:spcPct val="100000"/>
              </a:lnSpc>
              <a:spcBef>
                <a:spcPts val="495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5">
                <a:latin typeface="Arial"/>
                <a:cs typeface="Arial"/>
              </a:rPr>
              <a:t>Optimum slagfrequentie/vermogen </a:t>
            </a:r>
            <a:r>
              <a:rPr dirty="0" sz="2000" spc="-10">
                <a:latin typeface="Arial"/>
                <a:cs typeface="Arial"/>
              </a:rPr>
              <a:t>per afzet </a:t>
            </a:r>
            <a:r>
              <a:rPr dirty="0" sz="2000" spc="-5">
                <a:latin typeface="Arial"/>
                <a:cs typeface="Arial"/>
              </a:rPr>
              <a:t>(per afstand  </a:t>
            </a:r>
            <a:r>
              <a:rPr dirty="0" sz="2000" spc="-10">
                <a:latin typeface="Arial"/>
                <a:cs typeface="Arial"/>
              </a:rPr>
              <a:t>verschillend)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0">
                <a:latin typeface="Arial"/>
                <a:cs typeface="Arial"/>
              </a:rPr>
              <a:t>Zoveel </a:t>
            </a:r>
            <a:r>
              <a:rPr dirty="0" sz="2000" spc="-5">
                <a:latin typeface="Arial"/>
                <a:cs typeface="Arial"/>
              </a:rPr>
              <a:t>mogelijk </a:t>
            </a:r>
            <a:r>
              <a:rPr dirty="0" sz="2000">
                <a:latin typeface="Arial"/>
                <a:cs typeface="Arial"/>
              </a:rPr>
              <a:t>kracht </a:t>
            </a:r>
            <a:r>
              <a:rPr dirty="0" sz="2000" spc="-10">
                <a:latin typeface="Arial"/>
                <a:cs typeface="Arial"/>
              </a:rPr>
              <a:t>per afzet in een </a:t>
            </a:r>
            <a:r>
              <a:rPr dirty="0" sz="2000" spc="-25">
                <a:latin typeface="Arial"/>
                <a:cs typeface="Arial"/>
              </a:rPr>
              <a:t>zo </a:t>
            </a:r>
            <a:r>
              <a:rPr dirty="0" sz="2000">
                <a:latin typeface="Arial"/>
                <a:cs typeface="Arial"/>
              </a:rPr>
              <a:t>kort mogelijke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tijd.</a:t>
            </a:r>
            <a:endParaRPr sz="20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480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0">
                <a:latin typeface="Arial"/>
                <a:cs typeface="Arial"/>
              </a:rPr>
              <a:t>Dynamisch </a:t>
            </a:r>
            <a:r>
              <a:rPr dirty="0" sz="2000" spc="-5">
                <a:latin typeface="Arial"/>
                <a:cs typeface="Arial"/>
              </a:rPr>
              <a:t>schaatsen, </a:t>
            </a:r>
            <a:r>
              <a:rPr dirty="0" sz="2000" spc="-10">
                <a:latin typeface="Arial"/>
                <a:cs typeface="Arial"/>
              </a:rPr>
              <a:t>tijdens de bijhaal wordt de </a:t>
            </a:r>
            <a:r>
              <a:rPr dirty="0" sz="2000" spc="-15">
                <a:latin typeface="Arial"/>
                <a:cs typeface="Arial"/>
              </a:rPr>
              <a:t>nieuwe </a:t>
            </a:r>
            <a:r>
              <a:rPr dirty="0" sz="2000" spc="-10">
                <a:latin typeface="Arial"/>
                <a:cs typeface="Arial"/>
              </a:rPr>
              <a:t>afzet  </a:t>
            </a:r>
            <a:r>
              <a:rPr dirty="0" sz="2000" spc="-5">
                <a:latin typeface="Arial"/>
                <a:cs typeface="Arial"/>
              </a:rPr>
              <a:t>al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ingezet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0">
                <a:latin typeface="Arial"/>
                <a:cs typeface="Arial"/>
              </a:rPr>
              <a:t>Korter voorbereiden, eerder </a:t>
            </a:r>
            <a:r>
              <a:rPr dirty="0" sz="2000" spc="5">
                <a:latin typeface="Arial"/>
                <a:cs typeface="Arial"/>
              </a:rPr>
              <a:t>met </a:t>
            </a:r>
            <a:r>
              <a:rPr dirty="0" sz="2000" spc="-5">
                <a:latin typeface="Arial"/>
                <a:cs typeface="Arial"/>
              </a:rPr>
              <a:t>de </a:t>
            </a:r>
            <a:r>
              <a:rPr dirty="0" sz="2000" spc="-10">
                <a:latin typeface="Arial"/>
                <a:cs typeface="Arial"/>
              </a:rPr>
              <a:t>afzet beginnen.</a:t>
            </a:r>
            <a:endParaRPr sz="2000">
              <a:latin typeface="Arial"/>
              <a:cs typeface="Arial"/>
            </a:endParaRPr>
          </a:p>
          <a:p>
            <a:pPr marL="356870" marR="122555" indent="-344170">
              <a:lnSpc>
                <a:spcPct val="1000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Het meeste </a:t>
            </a:r>
            <a:r>
              <a:rPr dirty="0" sz="2400" spc="-5">
                <a:latin typeface="Arial"/>
                <a:cs typeface="Arial"/>
              </a:rPr>
              <a:t>vermogen </a:t>
            </a:r>
            <a:r>
              <a:rPr dirty="0" sz="2400" spc="-10">
                <a:latin typeface="Arial"/>
                <a:cs typeface="Arial"/>
              </a:rPr>
              <a:t>wordt </a:t>
            </a:r>
            <a:r>
              <a:rPr dirty="0" sz="2400" spc="-5">
                <a:latin typeface="Arial"/>
                <a:cs typeface="Arial"/>
              </a:rPr>
              <a:t>ergens in </a:t>
            </a:r>
            <a:r>
              <a:rPr dirty="0" sz="2400">
                <a:latin typeface="Arial"/>
                <a:cs typeface="Arial"/>
              </a:rPr>
              <a:t>het midden </a:t>
            </a:r>
            <a:r>
              <a:rPr dirty="0" sz="2400" spc="-10">
                <a:latin typeface="Arial"/>
                <a:cs typeface="Arial"/>
              </a:rPr>
              <a:t>van  </a:t>
            </a:r>
            <a:r>
              <a:rPr dirty="0" sz="2400">
                <a:latin typeface="Arial"/>
                <a:cs typeface="Arial"/>
              </a:rPr>
              <a:t>de afzet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geleverd.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626" y="547192"/>
            <a:ext cx="55143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Techniek uitgangspunten</a:t>
            </a:r>
            <a:r>
              <a:rPr dirty="0" spc="-30"/>
              <a:t> </a:t>
            </a:r>
            <a:r>
              <a:rPr dirty="0" spc="5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25548"/>
            <a:ext cx="7779384" cy="3759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Beperking </a:t>
            </a:r>
            <a:r>
              <a:rPr dirty="0" sz="2400" spc="-10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de </a:t>
            </a:r>
            <a:r>
              <a:rPr dirty="0" sz="2400" spc="-10">
                <a:latin typeface="Arial"/>
                <a:cs typeface="Arial"/>
              </a:rPr>
              <a:t>ijswrijvings- </a:t>
            </a:r>
            <a:r>
              <a:rPr dirty="0" sz="2400">
                <a:latin typeface="Arial"/>
                <a:cs typeface="Arial"/>
              </a:rPr>
              <a:t>en luchtweerstand </a:t>
            </a:r>
            <a:r>
              <a:rPr dirty="0" sz="2400" spc="-5">
                <a:latin typeface="Arial"/>
                <a:cs typeface="Arial"/>
              </a:rPr>
              <a:t>levert  </a:t>
            </a:r>
            <a:r>
              <a:rPr dirty="0" sz="2400">
                <a:latin typeface="Arial"/>
                <a:cs typeface="Arial"/>
              </a:rPr>
              <a:t>meer snelheid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op.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95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0">
                <a:latin typeface="Arial"/>
                <a:cs typeface="Arial"/>
              </a:rPr>
              <a:t>Houding </a:t>
            </a:r>
            <a:r>
              <a:rPr dirty="0" sz="2000" spc="-5">
                <a:latin typeface="Arial"/>
                <a:cs typeface="Arial"/>
              </a:rPr>
              <a:t>(hoeken, </a:t>
            </a:r>
            <a:r>
              <a:rPr dirty="0" sz="2000">
                <a:latin typeface="Arial"/>
                <a:cs typeface="Arial"/>
              </a:rPr>
              <a:t>romp, </a:t>
            </a:r>
            <a:r>
              <a:rPr dirty="0" sz="2000" spc="-5">
                <a:latin typeface="Arial"/>
                <a:cs typeface="Arial"/>
              </a:rPr>
              <a:t>knie, enkel </a:t>
            </a:r>
            <a:r>
              <a:rPr dirty="0" sz="2000" spc="-10">
                <a:latin typeface="Arial"/>
                <a:cs typeface="Arial"/>
              </a:rPr>
              <a:t>en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afzethoek)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5">
                <a:latin typeface="Arial"/>
                <a:cs typeface="Arial"/>
              </a:rPr>
              <a:t>Inzet </a:t>
            </a:r>
            <a:r>
              <a:rPr dirty="0" sz="2000" spc="-10">
                <a:latin typeface="Arial"/>
                <a:cs typeface="Arial"/>
              </a:rPr>
              <a:t>van </a:t>
            </a:r>
            <a:r>
              <a:rPr dirty="0" sz="2000" spc="-5">
                <a:latin typeface="Arial"/>
                <a:cs typeface="Arial"/>
              </a:rPr>
              <a:t>de schaats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(richting)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5">
                <a:latin typeface="Arial"/>
                <a:cs typeface="Arial"/>
              </a:rPr>
              <a:t>Glijfase </a:t>
            </a:r>
            <a:r>
              <a:rPr dirty="0" sz="2000" spc="-25">
                <a:latin typeface="Arial"/>
                <a:cs typeface="Arial"/>
              </a:rPr>
              <a:t>zo </a:t>
            </a:r>
            <a:r>
              <a:rPr dirty="0" sz="2000">
                <a:latin typeface="Arial"/>
                <a:cs typeface="Arial"/>
              </a:rPr>
              <a:t>kort </a:t>
            </a:r>
            <a:r>
              <a:rPr dirty="0" sz="2000" spc="-5">
                <a:latin typeface="Arial"/>
                <a:cs typeface="Arial"/>
              </a:rPr>
              <a:t>mogelijk </a:t>
            </a:r>
            <a:r>
              <a:rPr dirty="0" sz="2000" spc="45">
                <a:latin typeface="DejaVu Sans"/>
                <a:cs typeface="DejaVu Sans"/>
              </a:rPr>
              <a:t>⇒ </a:t>
            </a:r>
            <a:r>
              <a:rPr dirty="0" sz="2000" spc="-10">
                <a:latin typeface="Arial"/>
                <a:cs typeface="Arial"/>
              </a:rPr>
              <a:t>Bijhaalfase </a:t>
            </a:r>
            <a:r>
              <a:rPr dirty="0" sz="2000" spc="-25">
                <a:latin typeface="Arial"/>
                <a:cs typeface="Arial"/>
              </a:rPr>
              <a:t>zo </a:t>
            </a:r>
            <a:r>
              <a:rPr dirty="0" sz="2000">
                <a:latin typeface="Arial"/>
                <a:cs typeface="Arial"/>
              </a:rPr>
              <a:t>kort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mogelijk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Arial"/>
                <a:cs typeface="Arial"/>
              </a:rPr>
              <a:t>De </a:t>
            </a:r>
            <a:r>
              <a:rPr dirty="0" sz="2400" spc="-10">
                <a:latin typeface="Arial"/>
                <a:cs typeface="Arial"/>
              </a:rPr>
              <a:t>volgende </a:t>
            </a:r>
            <a:r>
              <a:rPr dirty="0" sz="2400">
                <a:latin typeface="Arial"/>
                <a:cs typeface="Arial"/>
              </a:rPr>
              <a:t>termen </a:t>
            </a:r>
            <a:r>
              <a:rPr dirty="0" sz="2400" spc="-5">
                <a:latin typeface="Arial"/>
                <a:cs typeface="Arial"/>
              </a:rPr>
              <a:t>gebruiken </a:t>
            </a:r>
            <a:r>
              <a:rPr dirty="0" sz="2400" spc="-15">
                <a:latin typeface="Arial"/>
                <a:cs typeface="Arial"/>
              </a:rPr>
              <a:t>we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niet: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0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Arial"/>
                <a:cs typeface="Arial"/>
              </a:rPr>
              <a:t>Glijden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Overstappen </a:t>
            </a:r>
            <a:r>
              <a:rPr dirty="0" sz="2000" spc="-15">
                <a:latin typeface="Arial"/>
                <a:cs typeface="Arial"/>
              </a:rPr>
              <a:t>(wel: </a:t>
            </a:r>
            <a:r>
              <a:rPr dirty="0" sz="2000" spc="-10">
                <a:latin typeface="Arial"/>
                <a:cs typeface="Arial"/>
              </a:rPr>
              <a:t>over </a:t>
            </a:r>
            <a:r>
              <a:rPr dirty="0" sz="2000" spc="-15">
                <a:latin typeface="Arial"/>
                <a:cs typeface="Arial"/>
              </a:rPr>
              <a:t>vallen </a:t>
            </a:r>
            <a:r>
              <a:rPr dirty="0" sz="2000" spc="-5">
                <a:latin typeface="Arial"/>
                <a:cs typeface="Arial"/>
              </a:rPr>
              <a:t>(door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wegduwen))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Overkomen </a:t>
            </a:r>
            <a:r>
              <a:rPr dirty="0" sz="2000" spc="-15">
                <a:latin typeface="Arial"/>
                <a:cs typeface="Arial"/>
              </a:rPr>
              <a:t>(wel: </a:t>
            </a:r>
            <a:r>
              <a:rPr dirty="0" sz="2000" spc="-5">
                <a:latin typeface="Arial"/>
                <a:cs typeface="Arial"/>
              </a:rPr>
              <a:t>erop(bovenkomen) en eraf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(vallen))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Strekken </a:t>
            </a:r>
            <a:r>
              <a:rPr dirty="0" sz="2000" spc="-15">
                <a:latin typeface="Arial"/>
                <a:cs typeface="Arial"/>
              </a:rPr>
              <a:t>(wel: </a:t>
            </a:r>
            <a:r>
              <a:rPr dirty="0" sz="2000" spc="-5">
                <a:latin typeface="Arial"/>
                <a:cs typeface="Arial"/>
              </a:rPr>
              <a:t>(actief)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wegduwen)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497" y="317068"/>
            <a:ext cx="42608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Techniek rechte</a:t>
            </a:r>
            <a:r>
              <a:rPr dirty="0" spc="-90"/>
              <a:t> </a:t>
            </a:r>
            <a:r>
              <a:rPr dirty="0" spc="-10"/>
              <a:t>eind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917" y="1800605"/>
            <a:ext cx="3816350" cy="38690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Houding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 spc="5">
                <a:latin typeface="Arial"/>
                <a:cs typeface="Arial"/>
              </a:rPr>
              <a:t>Afzet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 spc="-5">
                <a:latin typeface="Arial"/>
                <a:cs typeface="Arial"/>
              </a:rPr>
              <a:t>LZP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Verzamelen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latin typeface="Arial"/>
                <a:cs typeface="Arial"/>
              </a:rPr>
              <a:t>Route </a:t>
            </a:r>
            <a:r>
              <a:rPr dirty="0" sz="2800" spc="-10">
                <a:latin typeface="Arial"/>
                <a:cs typeface="Arial"/>
              </a:rPr>
              <a:t>van </a:t>
            </a:r>
            <a:r>
              <a:rPr dirty="0" sz="2800">
                <a:latin typeface="Arial"/>
                <a:cs typeface="Arial"/>
              </a:rPr>
              <a:t>de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schaats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664" y="326212"/>
            <a:ext cx="43364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Anatomische</a:t>
            </a:r>
            <a:r>
              <a:rPr dirty="0" spc="-85"/>
              <a:t> </a:t>
            </a:r>
            <a:r>
              <a:rPr dirty="0" spc="-5"/>
              <a:t>vlakken</a:t>
            </a:r>
          </a:p>
        </p:txBody>
      </p:sp>
      <p:sp>
        <p:nvSpPr>
          <p:cNvPr id="3" name="object 3"/>
          <p:cNvSpPr/>
          <p:nvPr/>
        </p:nvSpPr>
        <p:spPr>
          <a:xfrm>
            <a:off x="2915792" y="1916836"/>
            <a:ext cx="3048000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knsb</dc:creator>
  <dc:title>Methodiek en techniek</dc:title>
  <dcterms:created xsi:type="dcterms:W3CDTF">2019-10-14T13:27:33Z</dcterms:created>
  <dcterms:modified xsi:type="dcterms:W3CDTF">2019-10-14T13:27:33Z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2019-10-14T00:00:00Z</vt:filetime>
  </property>
</Properties>
</file>